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Lato" panose="020F0502020204030203" pitchFamily="34" charset="77"/>
      <p:regular r:id="rId34"/>
      <p:bold r:id="rId35"/>
      <p:italic r:id="rId36"/>
      <p:boldItalic r:id="rId37"/>
    </p:embeddedFont>
    <p:embeddedFont>
      <p:font typeface="Montserrat" pitchFamily="2" charset="77"/>
      <p:regular r:id="rId38"/>
      <p:bold r:id="rId39"/>
      <p:italic r:id="rId40"/>
      <p:boldItalic r:id="rId41"/>
    </p:embeddedFont>
    <p:embeddedFont>
      <p:font typeface="Verdana" panose="020B060403050404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3"/>
  </p:normalViewPr>
  <p:slideViewPr>
    <p:cSldViewPr snapToGrid="0">
      <p:cViewPr varScale="1">
        <p:scale>
          <a:sx n="156" d="100"/>
          <a:sy n="156" d="100"/>
        </p:scale>
        <p:origin x="36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56e192e6f6_1_4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56e192e6f6_1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 design diagram showing our general design and how we look at the base system, choose places to add solar, and try it with different components such as smart inverters to add Volt-VAR control.</a:t>
            </a:r>
            <a:endParaRPr/>
          </a:p>
          <a:p>
            <a:pPr marL="0" lvl="0" indent="0" algn="l" rtl="0">
              <a:spcBef>
                <a:spcPts val="0"/>
              </a:spcBef>
              <a:spcAft>
                <a:spcPts val="0"/>
              </a:spcAft>
              <a:buNone/>
            </a:pPr>
            <a:r>
              <a:rPr lang="en"/>
              <a:t>We compare the base system with the system that includes solar, and the system with different modifications to it.</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6e192e6f6_1_4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6e192e6f6_1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Reasons why we chose this system:</a:t>
            </a:r>
            <a:endParaRPr/>
          </a:p>
          <a:p>
            <a:pPr marL="457200" lvl="0" indent="-298450" algn="l" rtl="0">
              <a:spcBef>
                <a:spcPts val="0"/>
              </a:spcBef>
              <a:spcAft>
                <a:spcPts val="0"/>
              </a:spcAft>
              <a:buSzPts val="1100"/>
              <a:buChar char="●"/>
            </a:pPr>
            <a:r>
              <a:rPr lang="en"/>
              <a:t>Typical rural distribution system which is common in Iowa.</a:t>
            </a:r>
            <a:endParaRPr/>
          </a:p>
          <a:p>
            <a:pPr marL="457200" lvl="0" indent="-298450" algn="l" rtl="0">
              <a:spcBef>
                <a:spcPts val="0"/>
              </a:spcBef>
              <a:spcAft>
                <a:spcPts val="0"/>
              </a:spcAft>
              <a:buSzPts val="1100"/>
              <a:buChar char="●"/>
            </a:pPr>
            <a:r>
              <a:rPr lang="en"/>
              <a:t>Heavily relies on the two voltage regulators to maintain a good voltage profile.</a:t>
            </a:r>
            <a:endParaRPr/>
          </a:p>
          <a:p>
            <a:pPr marL="914400" lvl="1" indent="-298450" algn="l" rtl="0">
              <a:spcBef>
                <a:spcPts val="0"/>
              </a:spcBef>
              <a:spcAft>
                <a:spcPts val="0"/>
              </a:spcAft>
              <a:buSzPts val="1100"/>
              <a:buChar char="○"/>
            </a:pPr>
            <a:r>
              <a:rPr lang="en"/>
              <a:t>Good for looking at tap changes.</a:t>
            </a:r>
            <a:endParaRPr/>
          </a:p>
          <a:p>
            <a:pPr marL="457200" lvl="0" indent="-298450" algn="l" rtl="0">
              <a:spcBef>
                <a:spcPts val="0"/>
              </a:spcBef>
              <a:spcAft>
                <a:spcPts val="0"/>
              </a:spcAft>
              <a:buSzPts val="1100"/>
              <a:buChar char="●"/>
            </a:pPr>
            <a:r>
              <a:rPr lang="en"/>
              <a:t>This feeder is very long and lightly loaded and has unbalanced loading which can result in convergence problems.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513d7d071f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513d7d071f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Needed a 24 hour loadshape to properly analyze system over the course of a day.</a:t>
            </a:r>
            <a:endParaRPr/>
          </a:p>
          <a:p>
            <a:pPr marL="457200" lvl="0" indent="-298450" algn="l" rtl="0">
              <a:spcBef>
                <a:spcPts val="0"/>
              </a:spcBef>
              <a:spcAft>
                <a:spcPts val="0"/>
              </a:spcAft>
              <a:buSzPts val="1100"/>
              <a:buAutoNum type="arabicPeriod"/>
            </a:pPr>
            <a:r>
              <a:rPr lang="en"/>
              <a:t>Added an irradiance curve to simulate the change in PV power in the system.</a:t>
            </a:r>
            <a:endParaRPr/>
          </a:p>
          <a:p>
            <a:pPr marL="457200" lvl="0" indent="-298450" algn="l" rtl="0">
              <a:spcBef>
                <a:spcPts val="0"/>
              </a:spcBef>
              <a:spcAft>
                <a:spcPts val="0"/>
              </a:spcAft>
              <a:buSzPts val="1100"/>
              <a:buAutoNum type="arabicPeriod"/>
            </a:pPr>
            <a:r>
              <a:rPr lang="en"/>
              <a:t>Noticed load 890 commonly was having low voltage issues.</a:t>
            </a:r>
            <a:endParaRPr/>
          </a:p>
          <a:p>
            <a:pPr marL="914400" lvl="1" indent="-298450" algn="l" rtl="0">
              <a:spcBef>
                <a:spcPts val="0"/>
              </a:spcBef>
              <a:spcAft>
                <a:spcPts val="0"/>
              </a:spcAft>
              <a:buSzPts val="1100"/>
              <a:buAutoNum type="alphaLcPeriod"/>
            </a:pPr>
            <a:r>
              <a:rPr lang="en"/>
              <a:t>This was especially happening around 6:00-9:00 P.M. when the load was increasing.</a:t>
            </a:r>
            <a:endParaRPr/>
          </a:p>
          <a:p>
            <a:pPr marL="914400" lvl="1" indent="-298450" algn="l" rtl="0">
              <a:spcBef>
                <a:spcPts val="0"/>
              </a:spcBef>
              <a:spcAft>
                <a:spcPts val="0"/>
              </a:spcAft>
              <a:buSzPts val="1100"/>
              <a:buAutoNum type="alphaLcPeriod"/>
            </a:pPr>
            <a:r>
              <a:rPr lang="en"/>
              <a:t>Adding a shunt to load 890, which was at the end of a line, fixed this issue.</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56e192e6f6_1_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56e192e6f6_1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In order to simulate community solar energy we added a 1 MW solar farm to the IEEE 34 node system in different locations for different simulations.</a:t>
            </a:r>
            <a:endParaRPr/>
          </a:p>
          <a:p>
            <a:pPr marL="914400" lvl="1" indent="-298450" algn="l" rtl="0">
              <a:spcBef>
                <a:spcPts val="0"/>
              </a:spcBef>
              <a:spcAft>
                <a:spcPts val="0"/>
              </a:spcAft>
              <a:buSzPts val="1100"/>
              <a:buAutoNum type="alphaLcPeriod"/>
            </a:pPr>
            <a:r>
              <a:rPr lang="en"/>
              <a:t>We added one directly next to the generator, one near the middle of the system at a light load, and one near the end of the system at a heavy load. </a:t>
            </a:r>
            <a:endParaRPr/>
          </a:p>
          <a:p>
            <a:pPr marL="457200" lvl="0" indent="-298450" algn="l" rtl="0">
              <a:spcBef>
                <a:spcPts val="0"/>
              </a:spcBef>
              <a:spcAft>
                <a:spcPts val="0"/>
              </a:spcAft>
              <a:buSzPts val="1100"/>
              <a:buAutoNum type="arabicPeriod"/>
            </a:pPr>
            <a:r>
              <a:rPr lang="en"/>
              <a:t>Some of the major points of the PV systems are we simulated it at different irradiance levels of 20%, 40%, and 60%.</a:t>
            </a:r>
            <a:endParaRPr/>
          </a:p>
          <a:p>
            <a:pPr marL="457200" lvl="0" indent="-298450" algn="l" rtl="0">
              <a:spcBef>
                <a:spcPts val="0"/>
              </a:spcBef>
              <a:spcAft>
                <a:spcPts val="0"/>
              </a:spcAft>
              <a:buSzPts val="1100"/>
              <a:buAutoNum type="arabicPeriod"/>
            </a:pPr>
            <a:r>
              <a:rPr lang="en"/>
              <a:t>We also ran the PV systems both with normal inverters at unity power factor, and with smart inverters that allow Volt-VAR control.</a:t>
            </a:r>
            <a:endParaRPr/>
          </a:p>
          <a:p>
            <a:pPr marL="914400" lvl="1" indent="-298450" algn="l" rtl="0">
              <a:spcBef>
                <a:spcPts val="0"/>
              </a:spcBef>
              <a:spcAft>
                <a:spcPts val="0"/>
              </a:spcAft>
              <a:buSzPts val="1100"/>
              <a:buAutoNum type="alphaLcPeriod"/>
            </a:pPr>
            <a:r>
              <a:rPr lang="en"/>
              <a:t>Volt-VAR control improves power quality by managing reactive power flow, and lowering voltages closer to the 0.95 ANSI standard per unit voltage.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Simulate community, 1 MW solar farm different locations</a:t>
            </a:r>
            <a:endParaRPr/>
          </a:p>
          <a:p>
            <a:pPr marL="914400" lvl="1" indent="-298450" algn="l" rtl="0">
              <a:spcBef>
                <a:spcPts val="0"/>
              </a:spcBef>
              <a:spcAft>
                <a:spcPts val="0"/>
              </a:spcAft>
              <a:buSzPts val="1100"/>
              <a:buAutoNum type="alphaLcPeriod"/>
            </a:pPr>
            <a:r>
              <a:rPr lang="en"/>
              <a:t>Next to gen, middle of system-light, end of system-heavy</a:t>
            </a:r>
            <a:endParaRPr/>
          </a:p>
          <a:p>
            <a:pPr marL="457200" lvl="0" indent="-298450" algn="l" rtl="0">
              <a:spcBef>
                <a:spcPts val="0"/>
              </a:spcBef>
              <a:spcAft>
                <a:spcPts val="0"/>
              </a:spcAft>
              <a:buSzPts val="1100"/>
              <a:buAutoNum type="arabicPeriod"/>
            </a:pPr>
            <a:r>
              <a:rPr lang="en"/>
              <a:t>SImulated at irradiance levels of 20%, 40%, and 60%.</a:t>
            </a:r>
            <a:endParaRPr/>
          </a:p>
          <a:p>
            <a:pPr marL="457200" lvl="0" indent="-298450" algn="l" rtl="0">
              <a:spcBef>
                <a:spcPts val="0"/>
              </a:spcBef>
              <a:spcAft>
                <a:spcPts val="0"/>
              </a:spcAft>
              <a:buSzPts val="1100"/>
              <a:buAutoNum type="arabicPeriod"/>
            </a:pPr>
            <a:r>
              <a:rPr lang="en"/>
              <a:t>UPF and Volt-VAR</a:t>
            </a:r>
            <a:endParaRPr/>
          </a:p>
          <a:p>
            <a:pPr marL="914400" lvl="1" indent="-298450" algn="l" rtl="0">
              <a:spcBef>
                <a:spcPts val="0"/>
              </a:spcBef>
              <a:spcAft>
                <a:spcPts val="0"/>
              </a:spcAft>
              <a:buSzPts val="1100"/>
              <a:buAutoNum type="alphaLcPeriod"/>
            </a:pPr>
            <a:r>
              <a:rPr lang="en"/>
              <a:t>Improves power quality, manage Q flow, lowers voltages.</a:t>
            </a:r>
            <a:endParaRPr/>
          </a:p>
          <a:p>
            <a:pPr marL="0" lvl="0" indent="0" algn="l" rtl="0">
              <a:spcBef>
                <a:spcPts val="0"/>
              </a:spcBef>
              <a:spcAft>
                <a:spcPts val="0"/>
              </a:spcAft>
              <a:buNone/>
            </a:pPr>
            <a:endParaRPr/>
          </a:p>
          <a:p>
            <a:pPr marL="45720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513d7d071f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513d7d071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When the 1 MW solar farm was added to the system at node 802 next to the substation, there was the same amount of tap changes as compared to the base case with no solar.</a:t>
            </a:r>
            <a:endParaRPr/>
          </a:p>
          <a:p>
            <a:pPr marL="914400" lvl="1" indent="-298450" algn="l" rtl="0">
              <a:spcBef>
                <a:spcPts val="0"/>
              </a:spcBef>
              <a:spcAft>
                <a:spcPts val="0"/>
              </a:spcAft>
              <a:buSzPts val="1100"/>
              <a:buAutoNum type="alphaLcPeriod"/>
            </a:pPr>
            <a:r>
              <a:rPr lang="en"/>
              <a:t>However, we also saw more voltage violations due to undervoltage issues farther into the system.</a:t>
            </a:r>
            <a:endParaRPr/>
          </a:p>
          <a:p>
            <a:pPr marL="457200" lvl="0" indent="-298450" algn="l" rtl="0">
              <a:spcBef>
                <a:spcPts val="0"/>
              </a:spcBef>
              <a:spcAft>
                <a:spcPts val="0"/>
              </a:spcAft>
              <a:buSzPts val="1100"/>
              <a:buAutoNum type="arabicPeriod"/>
            </a:pPr>
            <a:r>
              <a:rPr lang="en"/>
              <a:t>At load 816 a little farther into the system, we saw an increase in tap changes, but less voltage violations than the previous case.</a:t>
            </a:r>
            <a:endParaRPr/>
          </a:p>
          <a:p>
            <a:pPr marL="457200" lvl="0" indent="-298450" algn="l" rtl="0">
              <a:spcBef>
                <a:spcPts val="0"/>
              </a:spcBef>
              <a:spcAft>
                <a:spcPts val="0"/>
              </a:spcAft>
              <a:buSzPts val="1100"/>
              <a:buAutoNum type="arabicPeriod"/>
            </a:pPr>
            <a:r>
              <a:rPr lang="en"/>
              <a:t>At load 844 near the end of the system, we saw a sizable increase in tap changes, but still not too many voltage violations.</a:t>
            </a:r>
            <a:endParaRPr/>
          </a:p>
          <a:p>
            <a:pPr marL="914400" lvl="1" indent="-298450" algn="l" rtl="0">
              <a:spcBef>
                <a:spcPts val="0"/>
              </a:spcBef>
              <a:spcAft>
                <a:spcPts val="0"/>
              </a:spcAft>
              <a:buSzPts val="1100"/>
              <a:buAutoNum type="alphaLcPeriod"/>
            </a:pPr>
            <a:r>
              <a:rPr lang="en"/>
              <a:t>Here the voltage regulator for the 2nd transformer was seeing a large increase in tap changes due to the load change around 6:00 P.M.</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1 MW solar farm at 802, same tap changes as base</a:t>
            </a:r>
            <a:endParaRPr/>
          </a:p>
          <a:p>
            <a:pPr marL="914400" lvl="1" indent="-298450" algn="l" rtl="0">
              <a:spcBef>
                <a:spcPts val="0"/>
              </a:spcBef>
              <a:spcAft>
                <a:spcPts val="0"/>
              </a:spcAft>
              <a:buSzPts val="1100"/>
              <a:buAutoNum type="alphaLcPeriod"/>
            </a:pPr>
            <a:r>
              <a:rPr lang="en"/>
              <a:t>More voltage violations, undervoltage farther into system</a:t>
            </a:r>
            <a:endParaRPr/>
          </a:p>
          <a:p>
            <a:pPr marL="457200" lvl="0" indent="-298450" algn="l" rtl="0">
              <a:spcBef>
                <a:spcPts val="0"/>
              </a:spcBef>
              <a:spcAft>
                <a:spcPts val="0"/>
              </a:spcAft>
              <a:buSzPts val="1100"/>
              <a:buAutoNum type="arabicPeriod"/>
            </a:pPr>
            <a:r>
              <a:rPr lang="en"/>
              <a:t>816 little farther, increase tap changes, less voltage violations.</a:t>
            </a:r>
            <a:endParaRPr/>
          </a:p>
          <a:p>
            <a:pPr marL="457200" lvl="0" indent="-298450" algn="l" rtl="0">
              <a:spcBef>
                <a:spcPts val="0"/>
              </a:spcBef>
              <a:spcAft>
                <a:spcPts val="0"/>
              </a:spcAft>
              <a:buSzPts val="1100"/>
              <a:buAutoNum type="arabicPeriod"/>
            </a:pPr>
            <a:r>
              <a:rPr lang="en"/>
              <a:t>844 near end, sizable increase tap changes, ~voltage violations.</a:t>
            </a:r>
            <a:endParaRPr/>
          </a:p>
          <a:p>
            <a:pPr marL="914400" lvl="1" indent="-298450" algn="l" rtl="0">
              <a:spcBef>
                <a:spcPts val="0"/>
              </a:spcBef>
              <a:spcAft>
                <a:spcPts val="0"/>
              </a:spcAft>
              <a:buSzPts val="1100"/>
              <a:buAutoNum type="alphaLcPeriod"/>
            </a:pPr>
            <a:r>
              <a:rPr lang="en"/>
              <a:t>2nd regulator working lot around 6:00 P.M. and on.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513d7d071f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513d7d071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Here’s an additional slide to show a nice thing about smart inverters using Volt-VAR mode.</a:t>
            </a:r>
            <a:endParaRPr/>
          </a:p>
          <a:p>
            <a:pPr marL="457200" lvl="0" indent="-298450" algn="l" rtl="0">
              <a:spcBef>
                <a:spcPts val="0"/>
              </a:spcBef>
              <a:spcAft>
                <a:spcPts val="0"/>
              </a:spcAft>
              <a:buSzPts val="1100"/>
              <a:buAutoNum type="arabicPeriod"/>
            </a:pPr>
            <a:r>
              <a:rPr lang="en"/>
              <a:t>Lowers power loss by keeping voltages lower. </a:t>
            </a:r>
            <a:endParaRPr/>
          </a:p>
          <a:p>
            <a:pPr marL="457200" lvl="0" indent="-298450" algn="l" rtl="0">
              <a:spcBef>
                <a:spcPts val="0"/>
              </a:spcBef>
              <a:spcAft>
                <a:spcPts val="0"/>
              </a:spcAft>
              <a:buSzPts val="1100"/>
              <a:buAutoNum type="arabicPeriod"/>
            </a:pPr>
            <a:r>
              <a:rPr lang="en"/>
              <a:t>Nicer in more compact systems where voltages change quickly on smaller lines, but still has a decent impact here.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Nice thing about smart inverters.</a:t>
            </a:r>
            <a:endParaRPr/>
          </a:p>
          <a:p>
            <a:pPr marL="457200" lvl="0" indent="-298450" algn="l" rtl="0">
              <a:spcBef>
                <a:spcPts val="0"/>
              </a:spcBef>
              <a:spcAft>
                <a:spcPts val="0"/>
              </a:spcAft>
              <a:buSzPts val="1100"/>
              <a:buAutoNum type="arabicPeriod"/>
            </a:pPr>
            <a:r>
              <a:rPr lang="en"/>
              <a:t>Lowers power loss by keeping voltages lower.</a:t>
            </a:r>
            <a:endParaRPr/>
          </a:p>
          <a:p>
            <a:pPr marL="457200" lvl="0" indent="-298450" algn="l" rtl="0">
              <a:spcBef>
                <a:spcPts val="0"/>
              </a:spcBef>
              <a:spcAft>
                <a:spcPts val="0"/>
              </a:spcAft>
              <a:buSzPts val="1100"/>
              <a:buAutoNum type="arabicPeriod"/>
            </a:pPr>
            <a:r>
              <a:rPr lang="en"/>
              <a:t>More noticeable in compact systems.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56e192e6f6_1_3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56e192e6f6_1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To simulate residential solar we made 8 PV systems with 4 different configurations of 4 PV systems each.</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The first configuration, named Res 1, was made up of 4 light loads.</a:t>
            </a:r>
            <a:endParaRPr/>
          </a:p>
          <a:p>
            <a:pPr marL="457200" lvl="0" indent="-298450" algn="l" rtl="0">
              <a:spcBef>
                <a:spcPts val="0"/>
              </a:spcBef>
              <a:spcAft>
                <a:spcPts val="0"/>
              </a:spcAft>
              <a:buSzPts val="1100"/>
              <a:buAutoNum type="arabicPeriod"/>
            </a:pPr>
            <a:r>
              <a:rPr lang="en"/>
              <a:t>Res 2 was 4 heavy loads.</a:t>
            </a:r>
            <a:endParaRPr/>
          </a:p>
          <a:p>
            <a:pPr marL="457200" lvl="0" indent="-298450" algn="l" rtl="0">
              <a:spcBef>
                <a:spcPts val="0"/>
              </a:spcBef>
              <a:spcAft>
                <a:spcPts val="0"/>
              </a:spcAft>
              <a:buSzPts val="1100"/>
              <a:buAutoNum type="arabicPeriod"/>
            </a:pPr>
            <a:r>
              <a:rPr lang="en"/>
              <a:t>Res 3 was all loads closer to the substation, with 2 light and 2 heavy loads.</a:t>
            </a:r>
            <a:endParaRPr/>
          </a:p>
          <a:p>
            <a:pPr marL="457200" lvl="0" indent="-298450" algn="l" rtl="0">
              <a:spcBef>
                <a:spcPts val="0"/>
              </a:spcBef>
              <a:spcAft>
                <a:spcPts val="0"/>
              </a:spcAft>
              <a:buSzPts val="1100"/>
              <a:buAutoNum type="arabicPeriod"/>
            </a:pPr>
            <a:r>
              <a:rPr lang="en"/>
              <a:t>Res 4 was all loads far away from the substation, with 2 light and 2 heavy.</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And the results shown in this presentation will be from simulations with 60% PV penetration.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8 PV systems, 4 configs of 4 PV systems</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1st configuartion, Res 1, 4 light</a:t>
            </a:r>
            <a:endParaRPr/>
          </a:p>
          <a:p>
            <a:pPr marL="457200" lvl="0" indent="-298450" algn="l" rtl="0">
              <a:spcBef>
                <a:spcPts val="0"/>
              </a:spcBef>
              <a:spcAft>
                <a:spcPts val="0"/>
              </a:spcAft>
              <a:buSzPts val="1100"/>
              <a:buAutoNum type="arabicPeriod"/>
            </a:pPr>
            <a:r>
              <a:rPr lang="en"/>
              <a:t>Res 2, 4 heavy</a:t>
            </a:r>
            <a:endParaRPr/>
          </a:p>
          <a:p>
            <a:pPr marL="457200" lvl="0" indent="-298450" algn="l" rtl="0">
              <a:spcBef>
                <a:spcPts val="0"/>
              </a:spcBef>
              <a:spcAft>
                <a:spcPts val="0"/>
              </a:spcAft>
              <a:buSzPts val="1100"/>
              <a:buAutoNum type="arabicPeriod"/>
            </a:pPr>
            <a:r>
              <a:rPr lang="en"/>
              <a:t>Res 3, all close to sub, 2&amp;2</a:t>
            </a:r>
            <a:endParaRPr/>
          </a:p>
          <a:p>
            <a:pPr marL="457200" lvl="0" indent="-298450" algn="l" rtl="0">
              <a:spcBef>
                <a:spcPts val="0"/>
              </a:spcBef>
              <a:spcAft>
                <a:spcPts val="0"/>
              </a:spcAft>
              <a:buSzPts val="1100"/>
              <a:buAutoNum type="arabicPeriod"/>
            </a:pPr>
            <a:r>
              <a:rPr lang="en"/>
              <a:t>Rest 4, all far from sub, 2&amp;2</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Results with 60% PV penetration.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513d7d071f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513d7d071f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When we placed all the residential PV systems at the light loads throughout system, we saw the worst results.</a:t>
            </a:r>
            <a:endParaRPr/>
          </a:p>
          <a:p>
            <a:pPr marL="914400" lvl="1" indent="-298450" algn="l" rtl="0">
              <a:spcBef>
                <a:spcPts val="0"/>
              </a:spcBef>
              <a:spcAft>
                <a:spcPts val="0"/>
              </a:spcAft>
              <a:buSzPts val="1100"/>
              <a:buAutoNum type="alphaLcPeriod"/>
            </a:pPr>
            <a:r>
              <a:rPr lang="en"/>
              <a:t>There was a large amount of tap changes, and 10 voltage violations.</a:t>
            </a:r>
            <a:endParaRPr/>
          </a:p>
          <a:p>
            <a:pPr marL="457200" lvl="0" indent="-298450" algn="l" rtl="0">
              <a:spcBef>
                <a:spcPts val="0"/>
              </a:spcBef>
              <a:spcAft>
                <a:spcPts val="0"/>
              </a:spcAft>
              <a:buSzPts val="1100"/>
              <a:buAutoNum type="arabicPeriod"/>
            </a:pPr>
            <a:r>
              <a:rPr lang="en"/>
              <a:t>In the 3 other simulations, smaller instances of solar being placed at heavy loads helped to regulate the system.</a:t>
            </a:r>
            <a:endParaRPr/>
          </a:p>
          <a:p>
            <a:pPr marL="457200" lvl="0" indent="-298450" algn="l" rtl="0">
              <a:spcBef>
                <a:spcPts val="0"/>
              </a:spcBef>
              <a:spcAft>
                <a:spcPts val="0"/>
              </a:spcAft>
              <a:buSzPts val="1100"/>
              <a:buAutoNum type="arabicPeriod"/>
            </a:pPr>
            <a:r>
              <a:rPr lang="en"/>
              <a:t>From our results, we saw that placing residential PV systems at heavy loads, close to the substation would be ideal for this system.</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PV at light loads, worst results.</a:t>
            </a:r>
            <a:endParaRPr/>
          </a:p>
          <a:p>
            <a:pPr marL="914400" lvl="1" indent="-298450" algn="l" rtl="0">
              <a:spcBef>
                <a:spcPts val="0"/>
              </a:spcBef>
              <a:spcAft>
                <a:spcPts val="0"/>
              </a:spcAft>
              <a:buSzPts val="1100"/>
              <a:buAutoNum type="alphaLcPeriod"/>
            </a:pPr>
            <a:r>
              <a:rPr lang="en"/>
              <a:t>Large # tap changes, 10 voltage violations.</a:t>
            </a:r>
            <a:endParaRPr/>
          </a:p>
          <a:p>
            <a:pPr marL="457200" lvl="0" indent="-298450" algn="l" rtl="0">
              <a:spcBef>
                <a:spcPts val="0"/>
              </a:spcBef>
              <a:spcAft>
                <a:spcPts val="0"/>
              </a:spcAft>
              <a:buSzPts val="1100"/>
              <a:buAutoNum type="arabicPeriod"/>
            </a:pPr>
            <a:r>
              <a:rPr lang="en"/>
              <a:t>Other 3, small instances of solar at heavy loads helped regulate.</a:t>
            </a:r>
            <a:endParaRPr/>
          </a:p>
          <a:p>
            <a:pPr marL="457200" lvl="0" indent="-298450" algn="l" rtl="0">
              <a:spcBef>
                <a:spcPts val="0"/>
              </a:spcBef>
              <a:spcAft>
                <a:spcPts val="0"/>
              </a:spcAft>
              <a:buSzPts val="1100"/>
              <a:buAutoNum type="arabicPeriod"/>
            </a:pPr>
            <a:r>
              <a:rPr lang="en"/>
              <a:t>From results, PV at heavy loads close to substation ideal.</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6e192e6f6_1_3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6e192e6f6_1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Here we compared community and residential PV systems.</a:t>
            </a:r>
            <a:endParaRPr/>
          </a:p>
          <a:p>
            <a:pPr marL="457200" lvl="0" indent="-298450" algn="l" rtl="0">
              <a:spcBef>
                <a:spcPts val="0"/>
              </a:spcBef>
              <a:spcAft>
                <a:spcPts val="0"/>
              </a:spcAft>
              <a:buSzPts val="1100"/>
              <a:buAutoNum type="arabicPeriod"/>
            </a:pPr>
            <a:r>
              <a:rPr lang="en"/>
              <a:t>On average, the residential PV systems had a similar amount of tap changes as a community solar farm.</a:t>
            </a:r>
            <a:endParaRPr/>
          </a:p>
          <a:p>
            <a:pPr marL="457200" lvl="0" indent="-298450" algn="l" rtl="0">
              <a:spcBef>
                <a:spcPts val="0"/>
              </a:spcBef>
              <a:spcAft>
                <a:spcPts val="0"/>
              </a:spcAft>
              <a:buSzPts val="1100"/>
              <a:buAutoNum type="arabicPeriod"/>
            </a:pPr>
            <a:r>
              <a:rPr lang="en"/>
              <a:t>As far as voltage violations, one configuration of residential PV systems being at light loads had 10 voltage violations, but otherwise we saw 0 voltage violations in systems with residential PV systems.</a:t>
            </a:r>
            <a:endParaRPr/>
          </a:p>
          <a:p>
            <a:pPr marL="457200" lvl="0" indent="-298450" algn="l" rtl="0">
              <a:spcBef>
                <a:spcPts val="0"/>
              </a:spcBef>
              <a:spcAft>
                <a:spcPts val="0"/>
              </a:spcAft>
              <a:buSzPts val="1100"/>
              <a:buAutoNum type="arabicPeriod"/>
            </a:pPr>
            <a:r>
              <a:rPr lang="en"/>
              <a:t>We can see that with an ideal PV system configuration, residential solar can function better than community solar.</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Compared community and residential PV systems.</a:t>
            </a:r>
            <a:endParaRPr/>
          </a:p>
          <a:p>
            <a:pPr marL="457200" lvl="0" indent="-298450" algn="l" rtl="0">
              <a:spcBef>
                <a:spcPts val="0"/>
              </a:spcBef>
              <a:spcAft>
                <a:spcPts val="0"/>
              </a:spcAft>
              <a:buSzPts val="1100"/>
              <a:buAutoNum type="arabicPeriod"/>
            </a:pPr>
            <a:r>
              <a:rPr lang="en"/>
              <a:t>On average, residential PV systems has similar amount of tap changes.</a:t>
            </a:r>
            <a:endParaRPr/>
          </a:p>
          <a:p>
            <a:pPr marL="457200" lvl="0" indent="-298450" algn="l" rtl="0">
              <a:spcBef>
                <a:spcPts val="0"/>
              </a:spcBef>
              <a:spcAft>
                <a:spcPts val="0"/>
              </a:spcAft>
              <a:buSzPts val="1100"/>
              <a:buAutoNum type="arabicPeriod"/>
            </a:pPr>
            <a:r>
              <a:rPr lang="en"/>
              <a:t>With voltage violations, 1 had 10, but rest had 0.</a:t>
            </a:r>
            <a:endParaRPr/>
          </a:p>
          <a:p>
            <a:pPr marL="457200" lvl="0" indent="-298450" algn="l" rtl="0">
              <a:spcBef>
                <a:spcPts val="0"/>
              </a:spcBef>
              <a:spcAft>
                <a:spcPts val="0"/>
              </a:spcAft>
              <a:buSzPts val="1100"/>
              <a:buAutoNum type="arabicPeriod"/>
            </a:pPr>
            <a:r>
              <a:rPr lang="en"/>
              <a:t>With ideal PV system configuration, residential can function better than.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56f8591bb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56f8591b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Comparing community and residential solar, we see community solar as a large commitment that can cause problems, whereas residential solar can be more flexible and potentially improve a system in some areas.</a:t>
            </a:r>
            <a:endParaRPr/>
          </a:p>
          <a:p>
            <a:pPr marL="457200" lvl="0" indent="-298450" algn="l" rtl="0">
              <a:spcBef>
                <a:spcPts val="0"/>
              </a:spcBef>
              <a:spcAft>
                <a:spcPts val="0"/>
              </a:spcAft>
              <a:buSzPts val="1100"/>
              <a:buAutoNum type="arabicPeriod"/>
            </a:pPr>
            <a:r>
              <a:rPr lang="en"/>
              <a:t>In community solar, solar farms ideally need to be placed close to a substation, where residential PV systems, don’t have a large impact on their own and depending on the output, can usually be placed wherever.</a:t>
            </a:r>
            <a:endParaRPr/>
          </a:p>
          <a:p>
            <a:pPr marL="457200" lvl="0" indent="-298450" algn="l" rtl="0">
              <a:spcBef>
                <a:spcPts val="0"/>
              </a:spcBef>
              <a:spcAft>
                <a:spcPts val="0"/>
              </a:spcAft>
              <a:buSzPts val="1100"/>
              <a:buAutoNum type="arabicPeriod"/>
            </a:pPr>
            <a:r>
              <a:rPr lang="en"/>
              <a:t>Also community solar is bound to increase the number of tap operations and voltage violations, whereas residential solar can potentially lower the number of tap operations and have 0 voltage violations.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Community large commitment w/ problems, Residential flexible and improve in some areas.</a:t>
            </a:r>
            <a:endParaRPr/>
          </a:p>
          <a:p>
            <a:pPr marL="457200" lvl="0" indent="-298450" algn="l" rtl="0">
              <a:spcBef>
                <a:spcPts val="0"/>
              </a:spcBef>
              <a:spcAft>
                <a:spcPts val="0"/>
              </a:spcAft>
              <a:buSzPts val="1100"/>
              <a:buAutoNum type="arabicPeriod"/>
            </a:pPr>
            <a:r>
              <a:rPr lang="en"/>
              <a:t>Solar farm need to be by substation, Residential PV systems don’t have large impact.</a:t>
            </a:r>
            <a:endParaRPr/>
          </a:p>
          <a:p>
            <a:pPr marL="457200" lvl="0" indent="-298450" algn="l" rtl="0">
              <a:spcBef>
                <a:spcPts val="0"/>
              </a:spcBef>
              <a:spcAft>
                <a:spcPts val="0"/>
              </a:spcAft>
              <a:buSzPts val="1100"/>
              <a:buAutoNum type="arabicPeriod"/>
            </a:pPr>
            <a:r>
              <a:rPr lang="en"/>
              <a:t>Community increase tap changes &amp; violations, In ideal configuration, Residential lowers.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6e192e6f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6e192e6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56e192e6f6_1_3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56e192e6f6_1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56e192e6f6_1_4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56e192e6f6_1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513d7d071f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513d7d071f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56e192e6f6_1_3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56e192e6f6_1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56e192e6f6_1_3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56e192e6f6_1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513d7d071f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513d7d071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4000"/>
              </a:lnSpc>
              <a:spcBef>
                <a:spcPts val="0"/>
              </a:spcBef>
              <a:spcAft>
                <a:spcPts val="0"/>
              </a:spcAft>
              <a:buClr>
                <a:schemeClr val="lt1"/>
              </a:buClr>
              <a:buSzPts val="1800"/>
              <a:buFont typeface="Verdana"/>
              <a:buChar char="●"/>
            </a:pPr>
            <a:r>
              <a:rPr lang="en" sz="1800">
                <a:solidFill>
                  <a:schemeClr val="lt1"/>
                </a:solidFill>
                <a:latin typeface="Verdana"/>
                <a:ea typeface="Verdana"/>
                <a:cs typeface="Verdana"/>
                <a:sym typeface="Verdana"/>
              </a:rPr>
              <a:t>Our results coincided with a lot of research that has been done into high PV penetration.</a:t>
            </a:r>
            <a:endParaRPr sz="1800">
              <a:solidFill>
                <a:schemeClr val="lt1"/>
              </a:solidFill>
              <a:latin typeface="Verdana"/>
              <a:ea typeface="Verdana"/>
              <a:cs typeface="Verdana"/>
              <a:sym typeface="Verdana"/>
            </a:endParaRPr>
          </a:p>
          <a:p>
            <a:pPr marL="457200" lvl="0" indent="-342900" algn="l" rtl="0">
              <a:lnSpc>
                <a:spcPct val="114000"/>
              </a:lnSpc>
              <a:spcBef>
                <a:spcPts val="500"/>
              </a:spcBef>
              <a:spcAft>
                <a:spcPts val="0"/>
              </a:spcAft>
              <a:buClr>
                <a:schemeClr val="lt1"/>
              </a:buClr>
              <a:buSzPts val="1800"/>
              <a:buFont typeface="Verdana"/>
              <a:buChar char="●"/>
            </a:pPr>
            <a:r>
              <a:rPr lang="en" sz="1800">
                <a:solidFill>
                  <a:schemeClr val="lt1"/>
                </a:solidFill>
                <a:latin typeface="Verdana"/>
                <a:ea typeface="Verdana"/>
                <a:cs typeface="Verdana"/>
                <a:sym typeface="Verdana"/>
              </a:rPr>
              <a:t>Useful for Alliant with their specific system that they had us simulate.</a:t>
            </a:r>
            <a:endParaRPr sz="1800">
              <a:solidFill>
                <a:schemeClr val="lt1"/>
              </a:solidFill>
              <a:latin typeface="Verdana"/>
              <a:ea typeface="Verdana"/>
              <a:cs typeface="Verdana"/>
              <a:sym typeface="Verdana"/>
            </a:endParaRPr>
          </a:p>
          <a:p>
            <a:pPr marL="457200" lvl="0" indent="-342900" algn="l" rtl="0">
              <a:lnSpc>
                <a:spcPct val="114000"/>
              </a:lnSpc>
              <a:spcBef>
                <a:spcPts val="500"/>
              </a:spcBef>
              <a:spcAft>
                <a:spcPts val="0"/>
              </a:spcAft>
              <a:buClr>
                <a:schemeClr val="lt1"/>
              </a:buClr>
              <a:buSzPts val="1800"/>
              <a:buFont typeface="Verdana"/>
              <a:buChar char="●"/>
            </a:pPr>
            <a:r>
              <a:rPr lang="en" sz="1800">
                <a:solidFill>
                  <a:schemeClr val="lt1"/>
                </a:solidFill>
                <a:latin typeface="Verdana"/>
                <a:ea typeface="Verdana"/>
                <a:cs typeface="Verdana"/>
                <a:sym typeface="Verdana"/>
              </a:rPr>
              <a:t>This project can be built on by future senior design teams.</a:t>
            </a:r>
            <a:endParaRPr sz="1800">
              <a:solidFill>
                <a:schemeClr val="lt1"/>
              </a:solidFill>
              <a:latin typeface="Verdana"/>
              <a:ea typeface="Verdana"/>
              <a:cs typeface="Verdana"/>
              <a:sym typeface="Verdana"/>
            </a:endParaRPr>
          </a:p>
          <a:p>
            <a:pPr marL="914400" lvl="1" indent="-342900" algn="l" rtl="0">
              <a:lnSpc>
                <a:spcPct val="114000"/>
              </a:lnSpc>
              <a:spcBef>
                <a:spcPts val="500"/>
              </a:spcBef>
              <a:spcAft>
                <a:spcPts val="0"/>
              </a:spcAft>
              <a:buClr>
                <a:schemeClr val="lt1"/>
              </a:buClr>
              <a:buSzPts val="1800"/>
              <a:buFont typeface="Verdana"/>
              <a:buChar char="○"/>
            </a:pPr>
            <a:r>
              <a:rPr lang="en" sz="1800">
                <a:solidFill>
                  <a:schemeClr val="lt1"/>
                </a:solidFill>
                <a:latin typeface="Verdana"/>
                <a:ea typeface="Verdana"/>
                <a:cs typeface="Verdana"/>
                <a:sym typeface="Verdana"/>
              </a:rPr>
              <a:t>Look into providing a loadshape for each loads.</a:t>
            </a:r>
            <a:endParaRPr sz="1800">
              <a:solidFill>
                <a:schemeClr val="lt1"/>
              </a:solidFill>
              <a:latin typeface="Verdana"/>
              <a:ea typeface="Verdana"/>
              <a:cs typeface="Verdana"/>
              <a:sym typeface="Verdana"/>
            </a:endParaRPr>
          </a:p>
          <a:p>
            <a:pPr marL="914400" lvl="1" indent="-342900" algn="l" rtl="0">
              <a:lnSpc>
                <a:spcPct val="114000"/>
              </a:lnSpc>
              <a:spcBef>
                <a:spcPts val="500"/>
              </a:spcBef>
              <a:spcAft>
                <a:spcPts val="0"/>
              </a:spcAft>
              <a:buClr>
                <a:schemeClr val="lt1"/>
              </a:buClr>
              <a:buSzPts val="1800"/>
              <a:buFont typeface="Verdana"/>
              <a:buChar char="○"/>
            </a:pPr>
            <a:r>
              <a:rPr lang="en" sz="1800">
                <a:solidFill>
                  <a:schemeClr val="lt1"/>
                </a:solidFill>
                <a:latin typeface="Verdana"/>
                <a:ea typeface="Verdana"/>
                <a:cs typeface="Verdana"/>
                <a:sym typeface="Verdana"/>
              </a:rPr>
              <a:t>Simulate more with different weather and seasons.</a:t>
            </a:r>
            <a:endParaRPr sz="1800">
              <a:solidFill>
                <a:schemeClr val="lt1"/>
              </a:solidFill>
              <a:latin typeface="Verdana"/>
              <a:ea typeface="Verdana"/>
              <a:cs typeface="Verdana"/>
              <a:sym typeface="Verdana"/>
            </a:endParaRPr>
          </a:p>
          <a:p>
            <a:pPr marL="457200" lvl="0" indent="-342900" algn="l" rtl="0">
              <a:lnSpc>
                <a:spcPct val="114000"/>
              </a:lnSpc>
              <a:spcBef>
                <a:spcPts val="500"/>
              </a:spcBef>
              <a:spcAft>
                <a:spcPts val="500"/>
              </a:spcAft>
              <a:buClr>
                <a:schemeClr val="lt1"/>
              </a:buClr>
              <a:buSzPts val="1800"/>
              <a:buFont typeface="Verdana"/>
              <a:buChar char="●"/>
            </a:pPr>
            <a:r>
              <a:rPr lang="en" sz="1800">
                <a:solidFill>
                  <a:schemeClr val="lt1"/>
                </a:solidFill>
                <a:latin typeface="Verdana"/>
                <a:ea typeface="Verdana"/>
                <a:cs typeface="Verdana"/>
                <a:sym typeface="Verdana"/>
              </a:rPr>
              <a:t>Great learning experience for working with teams for a long-term project.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56f8591bb9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56f8591bb9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513d7d071f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513d7d071f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56e192e6f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56e192e6f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6e192e6f6_1_4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6e192e6f6_1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Net load is the total load subtracted by the solar power.</a:t>
            </a:r>
            <a:endParaRPr/>
          </a:p>
          <a:p>
            <a:pPr marL="457200" lvl="0" indent="-298450" algn="l" rtl="0">
              <a:spcBef>
                <a:spcPts val="0"/>
              </a:spcBef>
              <a:spcAft>
                <a:spcPts val="0"/>
              </a:spcAft>
              <a:buSzPts val="1100"/>
              <a:buAutoNum type="arabicPeriod"/>
            </a:pPr>
            <a:r>
              <a:rPr lang="en"/>
              <a:t>Effect has been seen strongly in California</a:t>
            </a:r>
            <a:endParaRPr/>
          </a:p>
          <a:p>
            <a:pPr marL="914400" lvl="1" indent="-298450" algn="l" rtl="0">
              <a:spcBef>
                <a:spcPts val="0"/>
              </a:spcBef>
              <a:spcAft>
                <a:spcPts val="0"/>
              </a:spcAft>
              <a:buSzPts val="1100"/>
              <a:buAutoNum type="alphaLcPeriod"/>
            </a:pPr>
            <a:r>
              <a:rPr lang="en"/>
              <a:t>Adding large amounts of solar, even 40% of all electricity generation has been seen.</a:t>
            </a:r>
            <a:endParaRPr/>
          </a:p>
          <a:p>
            <a:pPr marL="914400" lvl="1" indent="-298450" algn="l" rtl="0">
              <a:spcBef>
                <a:spcPts val="0"/>
              </a:spcBef>
              <a:spcAft>
                <a:spcPts val="0"/>
              </a:spcAft>
              <a:buSzPts val="1100"/>
              <a:buAutoNum type="alphaLcPeriod"/>
            </a:pPr>
            <a:r>
              <a:rPr lang="en"/>
              <a:t>Increase in solar is putting stress on existing systems.</a:t>
            </a:r>
            <a:endParaRPr/>
          </a:p>
          <a:p>
            <a:pPr marL="457200" lvl="0" indent="-298450" algn="l" rtl="0">
              <a:spcBef>
                <a:spcPts val="0"/>
              </a:spcBef>
              <a:spcAft>
                <a:spcPts val="0"/>
              </a:spcAft>
              <a:buSzPts val="1100"/>
              <a:buAutoNum type="arabicPeriod"/>
            </a:pPr>
            <a:r>
              <a:rPr lang="en"/>
              <a:t>Between 9:00 A.M. and 12:00 P.M.</a:t>
            </a:r>
            <a:endParaRPr/>
          </a:p>
          <a:p>
            <a:pPr marL="914400" lvl="1" indent="-298450" algn="l" rtl="0">
              <a:spcBef>
                <a:spcPts val="0"/>
              </a:spcBef>
              <a:spcAft>
                <a:spcPts val="0"/>
              </a:spcAft>
              <a:buSzPts val="1100"/>
              <a:buAutoNum type="alphaLcPeriod"/>
            </a:pPr>
            <a:r>
              <a:rPr lang="en"/>
              <a:t>Rapid increase in solar power while load is relatively low and decreasing in some cases</a:t>
            </a:r>
            <a:endParaRPr/>
          </a:p>
          <a:p>
            <a:pPr marL="914400" lvl="1" indent="-298450" algn="l" rtl="0">
              <a:spcBef>
                <a:spcPts val="0"/>
              </a:spcBef>
              <a:spcAft>
                <a:spcPts val="0"/>
              </a:spcAft>
              <a:buSzPts val="1100"/>
              <a:buAutoNum type="alphaLcPeriod"/>
            </a:pPr>
            <a:r>
              <a:rPr lang="en"/>
              <a:t>Possible overvoltage as other power sources need to decrease production.</a:t>
            </a:r>
            <a:endParaRPr/>
          </a:p>
          <a:p>
            <a:pPr marL="457200" lvl="0" indent="-298450" algn="l" rtl="0">
              <a:spcBef>
                <a:spcPts val="0"/>
              </a:spcBef>
              <a:spcAft>
                <a:spcPts val="0"/>
              </a:spcAft>
              <a:buSzPts val="1100"/>
              <a:buAutoNum type="arabicPeriod"/>
            </a:pPr>
            <a:r>
              <a:rPr lang="en"/>
              <a:t>After 6:00 P.M.</a:t>
            </a:r>
            <a:endParaRPr/>
          </a:p>
          <a:p>
            <a:pPr marL="914400" lvl="1" indent="-298450" algn="l" rtl="0">
              <a:spcBef>
                <a:spcPts val="0"/>
              </a:spcBef>
              <a:spcAft>
                <a:spcPts val="0"/>
              </a:spcAft>
              <a:buSzPts val="1100"/>
              <a:buAutoNum type="alphaLcPeriod"/>
            </a:pPr>
            <a:r>
              <a:rPr lang="en"/>
              <a:t>Rapid increase in total load as people have gotten home while solar starts decreasing</a:t>
            </a:r>
            <a:endParaRPr/>
          </a:p>
          <a:p>
            <a:pPr marL="914400" lvl="1" indent="-298450" algn="l" rtl="0">
              <a:spcBef>
                <a:spcPts val="0"/>
              </a:spcBef>
              <a:spcAft>
                <a:spcPts val="0"/>
              </a:spcAft>
              <a:buSzPts val="1100"/>
              <a:buAutoNum type="alphaLcPeriod"/>
            </a:pPr>
            <a:r>
              <a:rPr lang="en"/>
              <a:t>Possible undervoltage as other power sources need to increase production.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6e192e6f6_1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56e192e6f6_1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We want to simulate the IEEE 34 bus system</a:t>
            </a:r>
            <a:endParaRPr/>
          </a:p>
          <a:p>
            <a:pPr marL="914400" lvl="1" indent="-298450" algn="l" rtl="0">
              <a:spcBef>
                <a:spcPts val="0"/>
              </a:spcBef>
              <a:spcAft>
                <a:spcPts val="0"/>
              </a:spcAft>
              <a:buSzPts val="1100"/>
              <a:buAutoNum type="alphaLcPeriod"/>
            </a:pPr>
            <a:r>
              <a:rPr lang="en"/>
              <a:t>Been heavily researched.</a:t>
            </a:r>
            <a:endParaRPr/>
          </a:p>
          <a:p>
            <a:pPr marL="914400" lvl="1" indent="-298450" algn="l" rtl="0">
              <a:spcBef>
                <a:spcPts val="0"/>
              </a:spcBef>
              <a:spcAft>
                <a:spcPts val="0"/>
              </a:spcAft>
              <a:buSzPts val="1100"/>
              <a:buAutoNum type="alphaLcPeriod"/>
            </a:pPr>
            <a:r>
              <a:rPr lang="en"/>
              <a:t>Add different instances of PV penetration in different locations.</a:t>
            </a:r>
            <a:endParaRPr/>
          </a:p>
          <a:p>
            <a:pPr marL="914400" lvl="1" indent="-298450" algn="l" rtl="0">
              <a:spcBef>
                <a:spcPts val="0"/>
              </a:spcBef>
              <a:spcAft>
                <a:spcPts val="0"/>
              </a:spcAft>
              <a:buSzPts val="1100"/>
              <a:buAutoNum type="alphaLcPeriod"/>
            </a:pPr>
            <a:r>
              <a:rPr lang="en"/>
              <a:t>Make changes to system to see effects.</a:t>
            </a:r>
            <a:endParaRPr/>
          </a:p>
          <a:p>
            <a:pPr marL="457200" lvl="0" indent="-298450" algn="l" rtl="0">
              <a:spcBef>
                <a:spcPts val="0"/>
              </a:spcBef>
              <a:spcAft>
                <a:spcPts val="0"/>
              </a:spcAft>
              <a:buSzPts val="1100"/>
              <a:buAutoNum type="arabicPeriod"/>
            </a:pPr>
            <a:r>
              <a:rPr lang="en"/>
              <a:t>Simulate an Alliant Energy distribution system.</a:t>
            </a:r>
            <a:endParaRPr/>
          </a:p>
          <a:p>
            <a:pPr marL="914400" lvl="1" indent="-298450" algn="l" rtl="0">
              <a:spcBef>
                <a:spcPts val="0"/>
              </a:spcBef>
              <a:spcAft>
                <a:spcPts val="0"/>
              </a:spcAft>
              <a:buSzPts val="1100"/>
              <a:buAutoNum type="alphaLcPeriod"/>
            </a:pPr>
            <a:r>
              <a:rPr lang="en"/>
              <a:t>Already has solar, adding more</a:t>
            </a:r>
            <a:endParaRPr/>
          </a:p>
          <a:p>
            <a:pPr marL="914400" lvl="1" indent="-298450" algn="l" rtl="0">
              <a:spcBef>
                <a:spcPts val="0"/>
              </a:spcBef>
              <a:spcAft>
                <a:spcPts val="0"/>
              </a:spcAft>
              <a:buSzPts val="1100"/>
              <a:buAutoNum type="alphaLcPeriod"/>
            </a:pPr>
            <a:r>
              <a:rPr lang="en"/>
              <a:t>Experiment with removing existing solar and replacing with a 1 MW community solar farm.</a:t>
            </a:r>
            <a:endParaRPr/>
          </a:p>
          <a:p>
            <a:pPr marL="457200" lvl="0" indent="-298450" algn="l" rtl="0">
              <a:spcBef>
                <a:spcPts val="0"/>
              </a:spcBef>
              <a:spcAft>
                <a:spcPts val="0"/>
              </a:spcAft>
              <a:buSzPts val="1100"/>
              <a:buAutoNum type="arabicPeriod"/>
            </a:pPr>
            <a:r>
              <a:rPr lang="en"/>
              <a:t>Between 0.95 and 1.05 for IEEE 34. Between 0.985 and 1.05 for Alliant (higher standards)</a:t>
            </a:r>
            <a:endParaRPr/>
          </a:p>
          <a:p>
            <a:pPr marL="457200" lvl="0" indent="-298450" algn="l" rtl="0">
              <a:spcBef>
                <a:spcPts val="0"/>
              </a:spcBef>
              <a:spcAft>
                <a:spcPts val="0"/>
              </a:spcAft>
              <a:buSzPts val="1100"/>
              <a:buAutoNum type="arabicPeriod"/>
            </a:pPr>
            <a:r>
              <a:rPr lang="en"/>
              <a:t>-</a:t>
            </a:r>
            <a:endParaRPr/>
          </a:p>
          <a:p>
            <a:pPr marL="457200" lvl="0" indent="-298450" algn="l" rtl="0">
              <a:spcBef>
                <a:spcPts val="0"/>
              </a:spcBef>
              <a:spcAft>
                <a:spcPts val="0"/>
              </a:spcAft>
              <a:buSzPts val="1100"/>
              <a:buAutoNum type="arabicPeriod"/>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56e192e6f6_1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56e192e6f6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Doesn’t need to go in depth.</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56e192e6f6_1_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56e192e6f6_1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Our first requirement is we need to be able to analyze the distribution systems in OpenDSS.</a:t>
            </a:r>
            <a:endParaRPr/>
          </a:p>
          <a:p>
            <a:pPr marL="914400" lvl="1" indent="-298450" algn="l" rtl="0">
              <a:spcBef>
                <a:spcPts val="0"/>
              </a:spcBef>
              <a:spcAft>
                <a:spcPts val="0"/>
              </a:spcAft>
              <a:buSzPts val="1100"/>
              <a:buAutoNum type="alphaLcPeriod"/>
            </a:pPr>
            <a:r>
              <a:rPr lang="en"/>
              <a:t>We have to provide load profiles to run a 24 hour simulation.</a:t>
            </a:r>
            <a:endParaRPr/>
          </a:p>
          <a:p>
            <a:pPr marL="914400" lvl="1" indent="-298450" algn="l" rtl="0">
              <a:spcBef>
                <a:spcPts val="0"/>
              </a:spcBef>
              <a:spcAft>
                <a:spcPts val="0"/>
              </a:spcAft>
              <a:buSzPts val="1100"/>
              <a:buAutoNum type="alphaLcPeriod"/>
            </a:pPr>
            <a:r>
              <a:rPr lang="en"/>
              <a:t>And need monitors to track voltage profiles, tap changes, voltage violations, and the substation power.</a:t>
            </a:r>
            <a:endParaRPr/>
          </a:p>
          <a:p>
            <a:pPr marL="457200" lvl="0" indent="-298450" algn="l" rtl="0">
              <a:spcBef>
                <a:spcPts val="0"/>
              </a:spcBef>
              <a:spcAft>
                <a:spcPts val="0"/>
              </a:spcAft>
              <a:buSzPts val="1100"/>
              <a:buAutoNum type="arabicPeriod"/>
            </a:pPr>
            <a:r>
              <a:rPr lang="en"/>
              <a:t>We have to be able to simulate solar energy in our systems, as both residential and community solar power.</a:t>
            </a:r>
            <a:endParaRPr/>
          </a:p>
          <a:p>
            <a:pPr marL="457200" lvl="0" indent="-298450" algn="l" rtl="0">
              <a:spcBef>
                <a:spcPts val="0"/>
              </a:spcBef>
              <a:spcAft>
                <a:spcPts val="0"/>
              </a:spcAft>
              <a:buSzPts val="1100"/>
              <a:buAutoNum type="arabicPeriod"/>
            </a:pPr>
            <a:r>
              <a:rPr lang="en"/>
              <a:t>Have to be able to create a design for how to find solutions to high PV penetration.</a:t>
            </a:r>
            <a:endParaRPr/>
          </a:p>
          <a:p>
            <a:pPr marL="457200" lvl="0" indent="-298450" algn="l" rtl="0">
              <a:spcBef>
                <a:spcPts val="0"/>
              </a:spcBef>
              <a:spcAft>
                <a:spcPts val="0"/>
              </a:spcAft>
              <a:buSzPts val="1100"/>
              <a:buAutoNum type="arabicPeriod"/>
            </a:pPr>
            <a:r>
              <a:rPr lang="en"/>
              <a:t>Need MATLAB to count the number of tap changes and voltage violations.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6e192e6f6_1_4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56e192e6f6_1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Alliant Energy is who we are mainly working on this project for, but it can also be used by others researching solar energy, and future Iowa State senior design teams doing the same project with Alliant Energy.</a:t>
            </a:r>
            <a:endParaRPr/>
          </a:p>
          <a:p>
            <a:pPr marL="0" lvl="0" indent="0" algn="l" rtl="0">
              <a:spcBef>
                <a:spcPts val="0"/>
              </a:spcBef>
              <a:spcAft>
                <a:spcPts val="0"/>
              </a:spcAft>
              <a:buNone/>
            </a:pPr>
            <a:r>
              <a:rPr lang="en"/>
              <a:t>All of the results from this project could be used for future Iowa State senior design teams.</a:t>
            </a:r>
            <a:endParaRPr/>
          </a:p>
          <a:p>
            <a:pPr marL="457200" lvl="0" indent="-298450" algn="l" rtl="0">
              <a:spcBef>
                <a:spcPts val="0"/>
              </a:spcBef>
              <a:spcAft>
                <a:spcPts val="0"/>
              </a:spcAft>
              <a:buSzPts val="1100"/>
              <a:buAutoNum type="arabicPeriod"/>
            </a:pPr>
            <a:r>
              <a:rPr lang="en"/>
              <a:t>One of our results from our project is providing potential locations for Alliant Energy to add solar, which can be used by Alliant Energy.</a:t>
            </a:r>
            <a:endParaRPr/>
          </a:p>
          <a:p>
            <a:pPr marL="457200" lvl="0" indent="-298450" algn="l" rtl="0">
              <a:spcBef>
                <a:spcPts val="0"/>
              </a:spcBef>
              <a:spcAft>
                <a:spcPts val="0"/>
              </a:spcAft>
              <a:buSzPts val="1100"/>
              <a:buAutoNum type="arabicPeriod"/>
            </a:pPr>
            <a:r>
              <a:rPr lang="en"/>
              <a:t>Another is the results of our simulations of Alliant’s system for to be used by Alliant Energy.</a:t>
            </a:r>
            <a:endParaRPr/>
          </a:p>
          <a:p>
            <a:pPr marL="457200" lvl="0" indent="-298450" algn="l" rtl="0">
              <a:spcBef>
                <a:spcPts val="0"/>
              </a:spcBef>
              <a:spcAft>
                <a:spcPts val="0"/>
              </a:spcAft>
              <a:buSzPts val="1100"/>
              <a:buAutoNum type="arabicPeriod"/>
            </a:pPr>
            <a:r>
              <a:rPr lang="en"/>
              <a:t>Our research into the impact of high PV penetration could be used by anyone who is interested.</a:t>
            </a:r>
            <a:endParaRPr/>
          </a:p>
          <a:p>
            <a:pPr marL="457200" lvl="0" indent="-298450" algn="l" rtl="0">
              <a:spcBef>
                <a:spcPts val="0"/>
              </a:spcBef>
              <a:spcAft>
                <a:spcPts val="0"/>
              </a:spcAft>
              <a:buSzPts val="1100"/>
              <a:buAutoNum type="arabicPeriod"/>
            </a:pPr>
            <a:r>
              <a:rPr lang="en"/>
              <a:t>The results from the IEEE 34 node system would be good for other students to look into.</a:t>
            </a:r>
            <a:endParaRPr/>
          </a:p>
          <a:p>
            <a:pPr marL="457200" lvl="0" indent="-298450" algn="l" rtl="0">
              <a:spcBef>
                <a:spcPts val="0"/>
              </a:spcBef>
              <a:spcAft>
                <a:spcPts val="0"/>
              </a:spcAft>
              <a:buSzPts val="1100"/>
              <a:buAutoNum type="arabicPeriod"/>
            </a:pPr>
            <a:r>
              <a:rPr lang="en"/>
              <a:t>Also, our general solutions for adding solar energy would be something students would be interested in.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6e192e6f6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6e192e6f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Our design plan is to first simulate and analyze the base system.</a:t>
            </a:r>
            <a:endParaRPr/>
          </a:p>
          <a:p>
            <a:pPr marL="457200" lvl="0" indent="-298450" algn="l" rtl="0">
              <a:spcBef>
                <a:spcPts val="0"/>
              </a:spcBef>
              <a:spcAft>
                <a:spcPts val="0"/>
              </a:spcAft>
              <a:buSzPts val="1100"/>
              <a:buAutoNum type="arabicPeriod"/>
            </a:pPr>
            <a:r>
              <a:rPr lang="en"/>
              <a:t>Then we can document the number of regulator tap changes and voltage violations in the base system.</a:t>
            </a:r>
            <a:endParaRPr/>
          </a:p>
          <a:p>
            <a:pPr marL="457200" lvl="0" indent="-298450" algn="l" rtl="0">
              <a:spcBef>
                <a:spcPts val="0"/>
              </a:spcBef>
              <a:spcAft>
                <a:spcPts val="0"/>
              </a:spcAft>
              <a:buSzPts val="1100"/>
              <a:buAutoNum type="arabicPeriod"/>
            </a:pPr>
            <a:r>
              <a:rPr lang="en"/>
              <a:t>After analyzing the base system, we choose locations for PV systems, and simulate the distribution system with them.</a:t>
            </a:r>
            <a:endParaRPr/>
          </a:p>
          <a:p>
            <a:pPr marL="457200" lvl="0" indent="-298450" algn="l" rtl="0">
              <a:spcBef>
                <a:spcPts val="0"/>
              </a:spcBef>
              <a:spcAft>
                <a:spcPts val="0"/>
              </a:spcAft>
              <a:buSzPts val="1100"/>
              <a:buAutoNum type="arabicPeriod"/>
            </a:pPr>
            <a:r>
              <a:rPr lang="en"/>
              <a:t>Then we document the number of regulator tap changes and voltage violations and try different locations.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4540"/>
            <a:ext cx="5153705" cy="5134399"/>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flipH="1">
              <a:off x="641075" y="605610"/>
              <a:ext cx="2190900" cy="2248800"/>
            </a:xfrm>
            <a:prstGeom prst="diagStripe">
              <a:avLst>
                <a:gd name="adj"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1"/>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27" name="Google Shape;12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6908099" y="2069505"/>
              <a:ext cx="808800" cy="808800"/>
            </a:xfrm>
            <a:prstGeom prst="diagStripe">
              <a:avLst>
                <a:gd name="adj" fmla="val 50000"/>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7227414" y="3710807"/>
              <a:ext cx="808800" cy="808800"/>
            </a:xfrm>
            <a:prstGeom prst="diagStripe">
              <a:avLst>
                <a:gd name="adj"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Google Shape;42;p4"/>
          <p:cNvGrpSpPr/>
          <p:nvPr/>
        </p:nvGrpSpPr>
        <p:grpSpPr>
          <a:xfrm>
            <a:off x="0" y="1"/>
            <a:ext cx="1028850" cy="1016298"/>
            <a:chOff x="0" y="381001"/>
            <a:chExt cx="1028850" cy="1016298"/>
          </a:xfrm>
        </p:grpSpPr>
        <p:sp>
          <p:nvSpPr>
            <p:cNvPr id="43" name="Google Shape;43;p4"/>
            <p:cNvSpPr/>
            <p:nvPr/>
          </p:nvSpPr>
          <p:spPr>
            <a:xfrm rot="5400000">
              <a:off x="0" y="381001"/>
              <a:ext cx="808800" cy="808800"/>
            </a:xfrm>
            <a:prstGeom prst="diagStripe">
              <a:avLst>
                <a:gd name="adj" fmla="val 50000"/>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rot="10800000" flipH="1">
              <a:off x="229050" y="630799"/>
              <a:ext cx="799800" cy="766500"/>
            </a:xfrm>
            <a:prstGeom prst="diagStripe">
              <a:avLst>
                <a:gd name="adj"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sz="1800"/>
            </a:lvl1pPr>
            <a:lvl2pPr marL="914400" lvl="1" indent="-342900">
              <a:spcBef>
                <a:spcPts val="1600"/>
              </a:spcBef>
              <a:spcAft>
                <a:spcPts val="0"/>
              </a:spcAft>
              <a:buSzPts val="1800"/>
              <a:buChar char="○"/>
              <a:defRPr sz="1800"/>
            </a:lvl2pPr>
            <a:lvl3pPr marL="1371600" lvl="2" indent="-342900">
              <a:spcBef>
                <a:spcPts val="1600"/>
              </a:spcBef>
              <a:spcAft>
                <a:spcPts val="0"/>
              </a:spcAft>
              <a:buSzPts val="1800"/>
              <a:buChar char="■"/>
              <a:defRPr sz="1800"/>
            </a:lvl3pPr>
            <a:lvl4pPr marL="1828800" lvl="3" indent="-342900">
              <a:spcBef>
                <a:spcPts val="1600"/>
              </a:spcBef>
              <a:spcAft>
                <a:spcPts val="0"/>
              </a:spcAft>
              <a:buSzPts val="1800"/>
              <a:buChar char="●"/>
              <a:defRPr sz="1800"/>
            </a:lvl4pPr>
            <a:lvl5pPr marL="2286000" lvl="4" indent="-342900">
              <a:spcBef>
                <a:spcPts val="1600"/>
              </a:spcBef>
              <a:spcAft>
                <a:spcPts val="0"/>
              </a:spcAft>
              <a:buSzPts val="1800"/>
              <a:buChar char="○"/>
              <a:defRPr sz="1800"/>
            </a:lvl5pPr>
            <a:lvl6pPr marL="2743200" lvl="5" indent="-342900">
              <a:spcBef>
                <a:spcPts val="1600"/>
              </a:spcBef>
              <a:spcAft>
                <a:spcPts val="0"/>
              </a:spcAft>
              <a:buSzPts val="1800"/>
              <a:buChar char="■"/>
              <a:defRPr sz="1800"/>
            </a:lvl6pPr>
            <a:lvl7pPr marL="3200400" lvl="6" indent="-342900">
              <a:spcBef>
                <a:spcPts val="1600"/>
              </a:spcBef>
              <a:spcAft>
                <a:spcPts val="0"/>
              </a:spcAft>
              <a:buSzPts val="1800"/>
              <a:buChar char="●"/>
              <a:defRPr sz="1800"/>
            </a:lvl7pPr>
            <a:lvl8pPr marL="3657600" lvl="7" indent="-342900">
              <a:spcBef>
                <a:spcPts val="1600"/>
              </a:spcBef>
              <a:spcAft>
                <a:spcPts val="0"/>
              </a:spcAft>
              <a:buSzPts val="1800"/>
              <a:buChar char="○"/>
              <a:defRPr sz="1800"/>
            </a:lvl8pPr>
            <a:lvl9pPr marL="4114800" lvl="8" indent="-342900">
              <a:spcBef>
                <a:spcPts val="1600"/>
              </a:spcBef>
              <a:spcAft>
                <a:spcPts val="1600"/>
              </a:spcAft>
              <a:buSzPts val="1800"/>
              <a:buChar char="■"/>
              <a:defRPr sz="1800"/>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0" y="1"/>
            <a:ext cx="1037850" cy="1016287"/>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229050" y="588489"/>
              <a:ext cx="808800" cy="808800"/>
            </a:xfrm>
            <a:prstGeom prst="diagStripe">
              <a:avLst>
                <a:gd name="adj" fmla="val 50000"/>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sz="1800"/>
            </a:lvl1pPr>
            <a:lvl2pPr marL="914400" lvl="1" indent="-342900">
              <a:spcBef>
                <a:spcPts val="1600"/>
              </a:spcBef>
              <a:spcAft>
                <a:spcPts val="0"/>
              </a:spcAft>
              <a:buSzPts val="1800"/>
              <a:buChar char="○"/>
              <a:defRPr sz="1800"/>
            </a:lvl2pPr>
            <a:lvl3pPr marL="1371600" lvl="2" indent="-342900">
              <a:spcBef>
                <a:spcPts val="1600"/>
              </a:spcBef>
              <a:spcAft>
                <a:spcPts val="0"/>
              </a:spcAft>
              <a:buSzPts val="1800"/>
              <a:buChar char="■"/>
              <a:defRPr sz="1800"/>
            </a:lvl3pPr>
            <a:lvl4pPr marL="1828800" lvl="3" indent="-342900">
              <a:spcBef>
                <a:spcPts val="1600"/>
              </a:spcBef>
              <a:spcAft>
                <a:spcPts val="0"/>
              </a:spcAft>
              <a:buSzPts val="1800"/>
              <a:buChar char="●"/>
              <a:defRPr sz="1800"/>
            </a:lvl4pPr>
            <a:lvl5pPr marL="2286000" lvl="4" indent="-342900">
              <a:spcBef>
                <a:spcPts val="1600"/>
              </a:spcBef>
              <a:spcAft>
                <a:spcPts val="0"/>
              </a:spcAft>
              <a:buSzPts val="1800"/>
              <a:buChar char="○"/>
              <a:defRPr sz="1800"/>
            </a:lvl5pPr>
            <a:lvl6pPr marL="2743200" lvl="5" indent="-342900">
              <a:spcBef>
                <a:spcPts val="1600"/>
              </a:spcBef>
              <a:spcAft>
                <a:spcPts val="0"/>
              </a:spcAft>
              <a:buSzPts val="1800"/>
              <a:buChar char="■"/>
              <a:defRPr sz="1800"/>
            </a:lvl6pPr>
            <a:lvl7pPr marL="3200400" lvl="6" indent="-342900">
              <a:spcBef>
                <a:spcPts val="1600"/>
              </a:spcBef>
              <a:spcAft>
                <a:spcPts val="0"/>
              </a:spcAft>
              <a:buSzPts val="1800"/>
              <a:buChar char="●"/>
              <a:defRPr sz="1800"/>
            </a:lvl7pPr>
            <a:lvl8pPr marL="3657600" lvl="7" indent="-342900">
              <a:spcBef>
                <a:spcPts val="1600"/>
              </a:spcBef>
              <a:spcAft>
                <a:spcPts val="0"/>
              </a:spcAft>
              <a:buSzPts val="1800"/>
              <a:buChar char="○"/>
              <a:defRPr sz="1800"/>
            </a:lvl8pPr>
            <a:lvl9pPr marL="4114800" lvl="8" indent="-342900">
              <a:spcBef>
                <a:spcPts val="1600"/>
              </a:spcBef>
              <a:spcAft>
                <a:spcPts val="1600"/>
              </a:spcAft>
              <a:buSzPts val="1800"/>
              <a:buChar char="■"/>
              <a:defRPr sz="1800"/>
            </a:lvl9pPr>
          </a:lstStyle>
          <a:p>
            <a:endParaRPr/>
          </a:p>
        </p:txBody>
      </p:sp>
      <p:sp>
        <p:nvSpPr>
          <p:cNvPr id="54" name="Google Shape;54;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sz="1800"/>
            </a:lvl1pPr>
            <a:lvl2pPr marL="914400" lvl="1" indent="-342900">
              <a:spcBef>
                <a:spcPts val="1600"/>
              </a:spcBef>
              <a:spcAft>
                <a:spcPts val="0"/>
              </a:spcAft>
              <a:buSzPts val="1800"/>
              <a:buChar char="○"/>
              <a:defRPr sz="1800"/>
            </a:lvl2pPr>
            <a:lvl3pPr marL="1371600" lvl="2" indent="-342900">
              <a:spcBef>
                <a:spcPts val="1600"/>
              </a:spcBef>
              <a:spcAft>
                <a:spcPts val="0"/>
              </a:spcAft>
              <a:buSzPts val="1800"/>
              <a:buChar char="■"/>
              <a:defRPr sz="1800"/>
            </a:lvl3pPr>
            <a:lvl4pPr marL="1828800" lvl="3" indent="-342900">
              <a:spcBef>
                <a:spcPts val="1600"/>
              </a:spcBef>
              <a:spcAft>
                <a:spcPts val="0"/>
              </a:spcAft>
              <a:buSzPts val="1800"/>
              <a:buChar char="●"/>
              <a:defRPr sz="1800"/>
            </a:lvl4pPr>
            <a:lvl5pPr marL="2286000" lvl="4" indent="-342900">
              <a:spcBef>
                <a:spcPts val="1600"/>
              </a:spcBef>
              <a:spcAft>
                <a:spcPts val="0"/>
              </a:spcAft>
              <a:buSzPts val="1800"/>
              <a:buChar char="○"/>
              <a:defRPr sz="1800"/>
            </a:lvl5pPr>
            <a:lvl6pPr marL="2743200" lvl="5" indent="-342900">
              <a:spcBef>
                <a:spcPts val="1600"/>
              </a:spcBef>
              <a:spcAft>
                <a:spcPts val="0"/>
              </a:spcAft>
              <a:buSzPts val="1800"/>
              <a:buChar char="■"/>
              <a:defRPr sz="1800"/>
            </a:lvl6pPr>
            <a:lvl7pPr marL="3200400" lvl="6" indent="-342900">
              <a:spcBef>
                <a:spcPts val="1600"/>
              </a:spcBef>
              <a:spcAft>
                <a:spcPts val="0"/>
              </a:spcAft>
              <a:buSzPts val="1800"/>
              <a:buChar char="●"/>
              <a:defRPr sz="1800"/>
            </a:lvl7pPr>
            <a:lvl8pPr marL="3657600" lvl="7" indent="-342900">
              <a:spcBef>
                <a:spcPts val="1600"/>
              </a:spcBef>
              <a:spcAft>
                <a:spcPts val="0"/>
              </a:spcAft>
              <a:buSzPts val="1800"/>
              <a:buChar char="○"/>
              <a:defRPr sz="1800"/>
            </a:lvl8pPr>
            <a:lvl9pPr marL="4114800" lvl="8" indent="-342900">
              <a:spcBef>
                <a:spcPts val="1600"/>
              </a:spcBef>
              <a:spcAft>
                <a:spcPts val="1600"/>
              </a:spcAft>
              <a:buSzPts val="1800"/>
              <a:buChar char="■"/>
              <a:defRPr sz="1800"/>
            </a:lvl9pPr>
          </a:lstStyle>
          <a:p>
            <a:endParaRPr/>
          </a:p>
        </p:txBody>
      </p:sp>
      <p:sp>
        <p:nvSpPr>
          <p:cNvPr id="55" name="Google Shape;5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 name="Google Shape;67;p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8" name="Google Shape;6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9"/>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 name="Google Shape;96;p9"/>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97" name="Google Shape;97;p9"/>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8" name="Google Shape;9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Verdana"/>
              <a:buNone/>
              <a:defRPr sz="2800">
                <a:solidFill>
                  <a:schemeClr val="lt1"/>
                </a:solidFill>
                <a:latin typeface="Verdana"/>
                <a:ea typeface="Verdana"/>
                <a:cs typeface="Verdana"/>
                <a:sym typeface="Verdana"/>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lt1"/>
              </a:buClr>
              <a:buSzPts val="1300"/>
              <a:buFont typeface="Verdana"/>
              <a:buChar char="●"/>
              <a:defRPr sz="1300">
                <a:solidFill>
                  <a:schemeClr val="lt1"/>
                </a:solidFill>
                <a:latin typeface="Verdana"/>
                <a:ea typeface="Verdana"/>
                <a:cs typeface="Verdana"/>
                <a:sym typeface="Verdana"/>
              </a:defRPr>
            </a:lvl1pPr>
            <a:lvl2pPr marL="914400" lvl="1" indent="-298450">
              <a:lnSpc>
                <a:spcPct val="115000"/>
              </a:lnSpc>
              <a:spcBef>
                <a:spcPts val="1600"/>
              </a:spcBef>
              <a:spcAft>
                <a:spcPts val="0"/>
              </a:spcAft>
              <a:buClr>
                <a:schemeClr val="lt1"/>
              </a:buClr>
              <a:buSzPts val="1100"/>
              <a:buFont typeface="Verdana"/>
              <a:buChar char="○"/>
              <a:defRPr sz="1100">
                <a:solidFill>
                  <a:schemeClr val="lt1"/>
                </a:solidFill>
                <a:latin typeface="Verdana"/>
                <a:ea typeface="Verdana"/>
                <a:cs typeface="Verdana"/>
                <a:sym typeface="Verdana"/>
              </a:defRPr>
            </a:lvl2pPr>
            <a:lvl3pPr marL="1371600" lvl="2" indent="-298450">
              <a:lnSpc>
                <a:spcPct val="115000"/>
              </a:lnSpc>
              <a:spcBef>
                <a:spcPts val="1600"/>
              </a:spcBef>
              <a:spcAft>
                <a:spcPts val="0"/>
              </a:spcAft>
              <a:buClr>
                <a:schemeClr val="lt1"/>
              </a:buClr>
              <a:buSzPts val="1100"/>
              <a:buFont typeface="Verdana"/>
              <a:buChar char="■"/>
              <a:defRPr sz="1100">
                <a:solidFill>
                  <a:schemeClr val="lt1"/>
                </a:solidFill>
                <a:latin typeface="Verdana"/>
                <a:ea typeface="Verdana"/>
                <a:cs typeface="Verdana"/>
                <a:sym typeface="Verdana"/>
              </a:defRPr>
            </a:lvl3pPr>
            <a:lvl4pPr marL="1828800" lvl="3" indent="-298450">
              <a:lnSpc>
                <a:spcPct val="115000"/>
              </a:lnSpc>
              <a:spcBef>
                <a:spcPts val="1600"/>
              </a:spcBef>
              <a:spcAft>
                <a:spcPts val="0"/>
              </a:spcAft>
              <a:buClr>
                <a:schemeClr val="lt1"/>
              </a:buClr>
              <a:buSzPts val="1100"/>
              <a:buFont typeface="Verdana"/>
              <a:buChar char="●"/>
              <a:defRPr sz="1100">
                <a:solidFill>
                  <a:schemeClr val="lt1"/>
                </a:solidFill>
                <a:latin typeface="Verdana"/>
                <a:ea typeface="Verdana"/>
                <a:cs typeface="Verdana"/>
                <a:sym typeface="Verdana"/>
              </a:defRPr>
            </a:lvl4pPr>
            <a:lvl5pPr marL="2286000" lvl="4" indent="-298450">
              <a:lnSpc>
                <a:spcPct val="115000"/>
              </a:lnSpc>
              <a:spcBef>
                <a:spcPts val="1600"/>
              </a:spcBef>
              <a:spcAft>
                <a:spcPts val="0"/>
              </a:spcAft>
              <a:buClr>
                <a:schemeClr val="lt1"/>
              </a:buClr>
              <a:buSzPts val="1100"/>
              <a:buFont typeface="Verdana"/>
              <a:buChar char="○"/>
              <a:defRPr sz="1100">
                <a:solidFill>
                  <a:schemeClr val="lt1"/>
                </a:solidFill>
                <a:latin typeface="Verdana"/>
                <a:ea typeface="Verdana"/>
                <a:cs typeface="Verdana"/>
                <a:sym typeface="Verdana"/>
              </a:defRPr>
            </a:lvl5pPr>
            <a:lvl6pPr marL="2743200" lvl="5"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www.energy.gov/eere/articles/confronting-duck-curve-how-address-over-generation-solar-energy"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3"/>
          <p:cNvSpPr txBox="1">
            <a:spLocks noGrp="1"/>
          </p:cNvSpPr>
          <p:nvPr>
            <p:ph type="ctrTitle"/>
          </p:nvPr>
        </p:nvSpPr>
        <p:spPr>
          <a:xfrm>
            <a:off x="3100925" y="992850"/>
            <a:ext cx="5625600" cy="15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Impact of High PV Penetration on Distribution Systems</a:t>
            </a:r>
            <a:endParaRPr/>
          </a:p>
        </p:txBody>
      </p:sp>
      <p:sp>
        <p:nvSpPr>
          <p:cNvPr id="135" name="Google Shape;135;p13"/>
          <p:cNvSpPr txBox="1">
            <a:spLocks noGrp="1"/>
          </p:cNvSpPr>
          <p:nvPr>
            <p:ph type="subTitle" idx="1"/>
          </p:nvPr>
        </p:nvSpPr>
        <p:spPr>
          <a:xfrm>
            <a:off x="3411475" y="3083775"/>
            <a:ext cx="3651600" cy="13920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a:t>Final Presentation</a:t>
            </a:r>
            <a:endParaRPr/>
          </a:p>
          <a:p>
            <a:pPr marL="0" lvl="0" indent="0" algn="l" rtl="0">
              <a:lnSpc>
                <a:spcPct val="110000"/>
              </a:lnSpc>
              <a:spcBef>
                <a:spcPts val="0"/>
              </a:spcBef>
              <a:spcAft>
                <a:spcPts val="0"/>
              </a:spcAft>
              <a:buNone/>
            </a:pPr>
            <a:r>
              <a:rPr lang="en"/>
              <a:t>Client: Alliant Energy</a:t>
            </a:r>
            <a:endParaRPr/>
          </a:p>
          <a:p>
            <a:pPr marL="0" lvl="0" indent="0" algn="l" rtl="0">
              <a:lnSpc>
                <a:spcPct val="110000"/>
              </a:lnSpc>
              <a:spcBef>
                <a:spcPts val="0"/>
              </a:spcBef>
              <a:spcAft>
                <a:spcPts val="0"/>
              </a:spcAft>
              <a:buNone/>
            </a:pPr>
            <a:r>
              <a:rPr lang="en"/>
              <a:t>Advisor: Dr. Venkataramana Ajjarapu</a:t>
            </a:r>
            <a:endParaRPr/>
          </a:p>
          <a:p>
            <a:pPr marL="0" lvl="0" indent="0" algn="l" rtl="0">
              <a:lnSpc>
                <a:spcPct val="110000"/>
              </a:lnSpc>
              <a:spcBef>
                <a:spcPts val="0"/>
              </a:spcBef>
              <a:spcAft>
                <a:spcPts val="0"/>
              </a:spcAft>
              <a:buNone/>
            </a:pPr>
            <a:endParaRPr/>
          </a:p>
        </p:txBody>
      </p:sp>
      <p:sp>
        <p:nvSpPr>
          <p:cNvPr id="136" name="Google Shape;136;p13"/>
          <p:cNvSpPr txBox="1">
            <a:spLocks noGrp="1"/>
          </p:cNvSpPr>
          <p:nvPr>
            <p:ph type="sldNum" idx="12"/>
          </p:nvPr>
        </p:nvSpPr>
        <p:spPr>
          <a:xfrm>
            <a:off x="4268801" y="4815625"/>
            <a:ext cx="4904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- 1</a:t>
            </a:r>
            <a:endParaRPr>
              <a:solidFill>
                <a:schemeClr val="accent3"/>
              </a:solidFill>
              <a:latin typeface="Verdana"/>
              <a:ea typeface="Verdana"/>
              <a:cs typeface="Verdana"/>
              <a:sym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Design Diagram</a:t>
            </a:r>
            <a:endParaRPr/>
          </a:p>
        </p:txBody>
      </p:sp>
      <p:sp>
        <p:nvSpPr>
          <p:cNvPr id="206" name="Google Shape;206;p22"/>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- 10</a:t>
            </a:r>
            <a:endParaRPr>
              <a:solidFill>
                <a:schemeClr val="accent3"/>
              </a:solidFill>
              <a:latin typeface="Verdana"/>
              <a:ea typeface="Verdana"/>
              <a:cs typeface="Verdana"/>
              <a:sym typeface="Verdana"/>
            </a:endParaRPr>
          </a:p>
        </p:txBody>
      </p:sp>
      <p:pic>
        <p:nvPicPr>
          <p:cNvPr id="207" name="Google Shape;207;p22"/>
          <p:cNvPicPr preferRelativeResize="0"/>
          <p:nvPr/>
        </p:nvPicPr>
        <p:blipFill>
          <a:blip r:embed="rId3">
            <a:alphaModFix/>
          </a:blip>
          <a:stretch>
            <a:fillRect/>
          </a:stretch>
        </p:blipFill>
        <p:spPr>
          <a:xfrm>
            <a:off x="152400" y="1566388"/>
            <a:ext cx="8839199" cy="201071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 Overview - IEEE 34 Node System</a:t>
            </a:r>
            <a:endParaRPr/>
          </a:p>
        </p:txBody>
      </p:sp>
      <p:sp>
        <p:nvSpPr>
          <p:cNvPr id="213" name="Google Shape;213;p23"/>
          <p:cNvSpPr txBox="1">
            <a:spLocks noGrp="1"/>
          </p:cNvSpPr>
          <p:nvPr>
            <p:ph type="body" idx="1"/>
          </p:nvPr>
        </p:nvSpPr>
        <p:spPr>
          <a:xfrm>
            <a:off x="249900" y="1307850"/>
            <a:ext cx="4322100" cy="2640900"/>
          </a:xfrm>
          <a:prstGeom prst="rect">
            <a:avLst/>
          </a:prstGeom>
        </p:spPr>
        <p:txBody>
          <a:bodyPr spcFirstLastPara="1" wrap="square" lIns="91425" tIns="91425" rIns="91425" bIns="91425" anchor="t" anchorCtr="0">
            <a:noAutofit/>
          </a:bodyPr>
          <a:lstStyle/>
          <a:p>
            <a:pPr marL="457200" lvl="0" indent="-342900" algn="l" rtl="0">
              <a:lnSpc>
                <a:spcPct val="114000"/>
              </a:lnSpc>
              <a:spcBef>
                <a:spcPts val="0"/>
              </a:spcBef>
              <a:spcAft>
                <a:spcPts val="0"/>
              </a:spcAft>
              <a:buSzPts val="1800"/>
              <a:buChar char="●"/>
            </a:pPr>
            <a:r>
              <a:rPr lang="en"/>
              <a:t>25,000 kVA generator</a:t>
            </a:r>
            <a:endParaRPr/>
          </a:p>
          <a:p>
            <a:pPr marL="457200" lvl="0" indent="-342900" algn="l" rtl="0">
              <a:lnSpc>
                <a:spcPct val="114000"/>
              </a:lnSpc>
              <a:spcBef>
                <a:spcPts val="1000"/>
              </a:spcBef>
              <a:spcAft>
                <a:spcPts val="0"/>
              </a:spcAft>
              <a:buSzPts val="1800"/>
              <a:buChar char="●"/>
            </a:pPr>
            <a:r>
              <a:rPr lang="en"/>
              <a:t>34 nodes, 28 loads</a:t>
            </a:r>
            <a:endParaRPr/>
          </a:p>
          <a:p>
            <a:pPr marL="457200" lvl="0" indent="-342900" algn="l" rtl="0">
              <a:lnSpc>
                <a:spcPct val="114000"/>
              </a:lnSpc>
              <a:spcBef>
                <a:spcPts val="1000"/>
              </a:spcBef>
              <a:spcAft>
                <a:spcPts val="0"/>
              </a:spcAft>
              <a:buSzPts val="1800"/>
              <a:buChar char="●"/>
            </a:pPr>
            <a:r>
              <a:rPr lang="en"/>
              <a:t>Two transformers</a:t>
            </a:r>
            <a:endParaRPr/>
          </a:p>
          <a:p>
            <a:pPr marL="457200" lvl="0" indent="-342900" algn="l" rtl="0">
              <a:lnSpc>
                <a:spcPct val="114000"/>
              </a:lnSpc>
              <a:spcBef>
                <a:spcPts val="1000"/>
              </a:spcBef>
              <a:spcAft>
                <a:spcPts val="0"/>
              </a:spcAft>
              <a:buSzPts val="1800"/>
              <a:buChar char="●"/>
            </a:pPr>
            <a:r>
              <a:rPr lang="en"/>
              <a:t>Two 3 phase voltage regulators</a:t>
            </a:r>
            <a:endParaRPr/>
          </a:p>
          <a:p>
            <a:pPr marL="457200" lvl="0" indent="-342900" algn="l" rtl="0">
              <a:lnSpc>
                <a:spcPct val="114000"/>
              </a:lnSpc>
              <a:spcBef>
                <a:spcPts val="1000"/>
              </a:spcBef>
              <a:spcAft>
                <a:spcPts val="0"/>
              </a:spcAft>
              <a:buSzPts val="1800"/>
              <a:buChar char="●"/>
            </a:pPr>
            <a:r>
              <a:rPr lang="en"/>
              <a:t>Two shunt capacitors at 844 &amp; 848</a:t>
            </a:r>
            <a:endParaRPr/>
          </a:p>
          <a:p>
            <a:pPr marL="457200" lvl="0" indent="-342900" algn="l" rtl="0">
              <a:lnSpc>
                <a:spcPct val="114000"/>
              </a:lnSpc>
              <a:spcBef>
                <a:spcPts val="1000"/>
              </a:spcBef>
              <a:spcAft>
                <a:spcPts val="1000"/>
              </a:spcAft>
              <a:buSzPts val="1800"/>
              <a:buChar char="●"/>
            </a:pPr>
            <a:r>
              <a:rPr lang="en"/>
              <a:t>Both spot and distributed loads</a:t>
            </a:r>
            <a:endParaRPr sz="1600"/>
          </a:p>
        </p:txBody>
      </p:sp>
      <p:sp>
        <p:nvSpPr>
          <p:cNvPr id="214" name="Google Shape;214;p23"/>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- 11</a:t>
            </a:r>
            <a:endParaRPr>
              <a:solidFill>
                <a:schemeClr val="accent3"/>
              </a:solidFill>
              <a:latin typeface="Verdana"/>
              <a:ea typeface="Verdana"/>
              <a:cs typeface="Verdana"/>
              <a:sym typeface="Verdana"/>
            </a:endParaRPr>
          </a:p>
        </p:txBody>
      </p:sp>
      <p:pic>
        <p:nvPicPr>
          <p:cNvPr id="215" name="Google Shape;215;p23"/>
          <p:cNvPicPr preferRelativeResize="0"/>
          <p:nvPr/>
        </p:nvPicPr>
        <p:blipFill>
          <a:blip r:embed="rId3">
            <a:alphaModFix/>
          </a:blip>
          <a:stretch>
            <a:fillRect/>
          </a:stretch>
        </p:blipFill>
        <p:spPr>
          <a:xfrm>
            <a:off x="4572000" y="1648900"/>
            <a:ext cx="4461700" cy="195879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Initial Adjustments to IEEE 34 Node System</a:t>
            </a:r>
            <a:endParaRPr/>
          </a:p>
        </p:txBody>
      </p:sp>
      <p:sp>
        <p:nvSpPr>
          <p:cNvPr id="221" name="Google Shape;221;p24"/>
          <p:cNvSpPr txBox="1">
            <a:spLocks noGrp="1"/>
          </p:cNvSpPr>
          <p:nvPr>
            <p:ph type="body" idx="1"/>
          </p:nvPr>
        </p:nvSpPr>
        <p:spPr>
          <a:xfrm>
            <a:off x="0" y="1455663"/>
            <a:ext cx="4131900" cy="2911200"/>
          </a:xfrm>
          <a:prstGeom prst="rect">
            <a:avLst/>
          </a:prstGeom>
        </p:spPr>
        <p:txBody>
          <a:bodyPr spcFirstLastPara="1" wrap="square" lIns="91425" tIns="91425" rIns="91425" bIns="91425" anchor="t" anchorCtr="0">
            <a:noAutofit/>
          </a:bodyPr>
          <a:lstStyle/>
          <a:p>
            <a:pPr marL="457200" lvl="0" indent="-330200" algn="l" rtl="0">
              <a:lnSpc>
                <a:spcPct val="114000"/>
              </a:lnSpc>
              <a:spcBef>
                <a:spcPts val="0"/>
              </a:spcBef>
              <a:spcAft>
                <a:spcPts val="0"/>
              </a:spcAft>
              <a:buSzPts val="1600"/>
              <a:buChar char="●"/>
            </a:pPr>
            <a:r>
              <a:rPr lang="en" sz="1600"/>
              <a:t>Included a typical 24 hour loadshape.</a:t>
            </a:r>
            <a:endParaRPr sz="1600"/>
          </a:p>
          <a:p>
            <a:pPr marL="457200" lvl="0" indent="-330200" algn="l" rtl="0">
              <a:lnSpc>
                <a:spcPct val="114000"/>
              </a:lnSpc>
              <a:spcBef>
                <a:spcPts val="500"/>
              </a:spcBef>
              <a:spcAft>
                <a:spcPts val="0"/>
              </a:spcAft>
              <a:buSzPts val="1600"/>
              <a:buChar char="●"/>
            </a:pPr>
            <a:r>
              <a:rPr lang="en" sz="1600"/>
              <a:t>Created multiple irradiance curves that would simulate the effects of different amounts of sunlight on the PV systems.</a:t>
            </a:r>
            <a:endParaRPr sz="1600"/>
          </a:p>
          <a:p>
            <a:pPr marL="457200" lvl="0" indent="-330200" algn="l" rtl="0">
              <a:lnSpc>
                <a:spcPct val="114000"/>
              </a:lnSpc>
              <a:spcBef>
                <a:spcPts val="500"/>
              </a:spcBef>
              <a:spcAft>
                <a:spcPts val="500"/>
              </a:spcAft>
              <a:buSzPts val="1600"/>
              <a:buChar char="●"/>
            </a:pPr>
            <a:r>
              <a:rPr lang="en" sz="1600"/>
              <a:t>Added a capacitor to load 890 to fix undervoltage issues.</a:t>
            </a:r>
            <a:endParaRPr sz="1600"/>
          </a:p>
        </p:txBody>
      </p:sp>
      <p:sp>
        <p:nvSpPr>
          <p:cNvPr id="222" name="Google Shape;222;p24"/>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- 12</a:t>
            </a:r>
            <a:endParaRPr>
              <a:solidFill>
                <a:schemeClr val="accent3"/>
              </a:solidFill>
              <a:latin typeface="Verdana"/>
              <a:ea typeface="Verdana"/>
              <a:cs typeface="Verdana"/>
              <a:sym typeface="Verdana"/>
            </a:endParaRPr>
          </a:p>
        </p:txBody>
      </p:sp>
      <p:pic>
        <p:nvPicPr>
          <p:cNvPr id="223" name="Google Shape;223;p24"/>
          <p:cNvPicPr preferRelativeResize="0"/>
          <p:nvPr/>
        </p:nvPicPr>
        <p:blipFill>
          <a:blip r:embed="rId3">
            <a:alphaModFix/>
          </a:blip>
          <a:stretch>
            <a:fillRect/>
          </a:stretch>
        </p:blipFill>
        <p:spPr>
          <a:xfrm>
            <a:off x="4140275" y="1128658"/>
            <a:ext cx="4753650" cy="356521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Community Solar</a:t>
            </a:r>
            <a:endParaRPr/>
          </a:p>
        </p:txBody>
      </p:sp>
      <p:sp>
        <p:nvSpPr>
          <p:cNvPr id="229" name="Google Shape;229;p25"/>
          <p:cNvSpPr txBox="1">
            <a:spLocks noGrp="1"/>
          </p:cNvSpPr>
          <p:nvPr>
            <p:ph type="body" idx="1"/>
          </p:nvPr>
        </p:nvSpPr>
        <p:spPr>
          <a:xfrm>
            <a:off x="712500" y="1307850"/>
            <a:ext cx="7719000" cy="2911200"/>
          </a:xfrm>
          <a:prstGeom prst="rect">
            <a:avLst/>
          </a:prstGeom>
        </p:spPr>
        <p:txBody>
          <a:bodyPr spcFirstLastPara="1" wrap="square" lIns="91425" tIns="91425" rIns="91425" bIns="91425" anchor="t" anchorCtr="0">
            <a:noAutofit/>
          </a:bodyPr>
          <a:lstStyle/>
          <a:p>
            <a:pPr marL="457200" lvl="0" indent="-330200" algn="l" rtl="0">
              <a:lnSpc>
                <a:spcPct val="114000"/>
              </a:lnSpc>
              <a:spcBef>
                <a:spcPts val="0"/>
              </a:spcBef>
              <a:spcAft>
                <a:spcPts val="0"/>
              </a:spcAft>
              <a:buSzPts val="1600"/>
              <a:buChar char="●"/>
            </a:pPr>
            <a:r>
              <a:rPr lang="en" sz="1600"/>
              <a:t>Add 1 MW community solar farm to IEEE 34 node system.</a:t>
            </a:r>
            <a:endParaRPr sz="1600"/>
          </a:p>
          <a:p>
            <a:pPr marL="914400" lvl="1" indent="-330200" algn="l" rtl="0">
              <a:lnSpc>
                <a:spcPct val="114000"/>
              </a:lnSpc>
              <a:spcBef>
                <a:spcPts val="500"/>
              </a:spcBef>
              <a:spcAft>
                <a:spcPts val="0"/>
              </a:spcAft>
              <a:buSzPts val="1600"/>
              <a:buChar char="○"/>
            </a:pPr>
            <a:r>
              <a:rPr lang="en" sz="1600"/>
              <a:t>Add directly next to generator source (Node 802).</a:t>
            </a:r>
            <a:endParaRPr sz="1600"/>
          </a:p>
          <a:p>
            <a:pPr marL="914400" lvl="1" indent="-330200" algn="l" rtl="0">
              <a:lnSpc>
                <a:spcPct val="114000"/>
              </a:lnSpc>
              <a:spcBef>
                <a:spcPts val="500"/>
              </a:spcBef>
              <a:spcAft>
                <a:spcPts val="0"/>
              </a:spcAft>
              <a:buSzPts val="1600"/>
              <a:buChar char="○"/>
            </a:pPr>
            <a:r>
              <a:rPr lang="en" sz="1600"/>
              <a:t>Add near middle of system at light load (Node 816).</a:t>
            </a:r>
            <a:endParaRPr sz="1600"/>
          </a:p>
          <a:p>
            <a:pPr marL="914400" lvl="1" indent="-330200" algn="l" rtl="0">
              <a:lnSpc>
                <a:spcPct val="114000"/>
              </a:lnSpc>
              <a:spcBef>
                <a:spcPts val="500"/>
              </a:spcBef>
              <a:spcAft>
                <a:spcPts val="0"/>
              </a:spcAft>
              <a:buSzPts val="1600"/>
              <a:buChar char="○"/>
            </a:pPr>
            <a:r>
              <a:rPr lang="en" sz="1600"/>
              <a:t>Add near end of system at heavy load (Node 844).</a:t>
            </a:r>
            <a:endParaRPr sz="1600"/>
          </a:p>
          <a:p>
            <a:pPr marL="457200" lvl="0" indent="-330200" algn="l" rtl="0">
              <a:lnSpc>
                <a:spcPct val="114000"/>
              </a:lnSpc>
              <a:spcBef>
                <a:spcPts val="500"/>
              </a:spcBef>
              <a:spcAft>
                <a:spcPts val="0"/>
              </a:spcAft>
              <a:buSzPts val="1600"/>
              <a:buChar char="●"/>
            </a:pPr>
            <a:r>
              <a:rPr lang="en" sz="1600"/>
              <a:t>Simulate at irradiance levels of 20%, 40%, and 60%.</a:t>
            </a:r>
            <a:endParaRPr sz="1600"/>
          </a:p>
          <a:p>
            <a:pPr marL="457200" lvl="0" indent="-330200" algn="l" rtl="0">
              <a:lnSpc>
                <a:spcPct val="114000"/>
              </a:lnSpc>
              <a:spcBef>
                <a:spcPts val="500"/>
              </a:spcBef>
              <a:spcAft>
                <a:spcPts val="500"/>
              </a:spcAft>
              <a:buSzPts val="1600"/>
              <a:buChar char="●"/>
            </a:pPr>
            <a:r>
              <a:rPr lang="en" sz="1600"/>
              <a:t>Simulate at unity power factor (UPF) with normal inverters and with Volt-VAR control using smart inverters.</a:t>
            </a:r>
            <a:endParaRPr sz="1600"/>
          </a:p>
        </p:txBody>
      </p:sp>
      <p:sp>
        <p:nvSpPr>
          <p:cNvPr id="230" name="Google Shape;230;p25"/>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- 13</a:t>
            </a:r>
            <a:endParaRPr>
              <a:solidFill>
                <a:schemeClr val="accent3"/>
              </a:solidFill>
              <a:latin typeface="Verdana"/>
              <a:ea typeface="Verdana"/>
              <a:cs typeface="Verdana"/>
              <a:sym typeface="Verdana"/>
            </a:endParaRPr>
          </a:p>
        </p:txBody>
      </p:sp>
      <p:pic>
        <p:nvPicPr>
          <p:cNvPr id="231" name="Google Shape;231;p25"/>
          <p:cNvPicPr preferRelativeResize="0"/>
          <p:nvPr/>
        </p:nvPicPr>
        <p:blipFill>
          <a:blip r:embed="rId3">
            <a:alphaModFix/>
          </a:blip>
          <a:stretch>
            <a:fillRect/>
          </a:stretch>
        </p:blipFill>
        <p:spPr>
          <a:xfrm>
            <a:off x="5390775" y="3423674"/>
            <a:ext cx="3284600" cy="1442025"/>
          </a:xfrm>
          <a:prstGeom prst="rect">
            <a:avLst/>
          </a:prstGeom>
          <a:noFill/>
          <a:ln>
            <a:noFill/>
          </a:ln>
        </p:spPr>
      </p:pic>
      <p:sp>
        <p:nvSpPr>
          <p:cNvPr id="232" name="Google Shape;232;p25"/>
          <p:cNvSpPr/>
          <p:nvPr/>
        </p:nvSpPr>
        <p:spPr>
          <a:xfrm>
            <a:off x="6800850" y="4084225"/>
            <a:ext cx="216900" cy="204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5"/>
          <p:cNvSpPr/>
          <p:nvPr/>
        </p:nvSpPr>
        <p:spPr>
          <a:xfrm>
            <a:off x="7681925" y="3699425"/>
            <a:ext cx="216900" cy="204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5"/>
          <p:cNvSpPr/>
          <p:nvPr/>
        </p:nvSpPr>
        <p:spPr>
          <a:xfrm>
            <a:off x="5543950" y="4014750"/>
            <a:ext cx="216900" cy="204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26"/>
          <p:cNvPicPr preferRelativeResize="0"/>
          <p:nvPr/>
        </p:nvPicPr>
        <p:blipFill>
          <a:blip r:embed="rId3">
            <a:alphaModFix/>
          </a:blip>
          <a:stretch>
            <a:fillRect/>
          </a:stretch>
        </p:blipFill>
        <p:spPr>
          <a:xfrm>
            <a:off x="1095750" y="1135629"/>
            <a:ext cx="6952525" cy="3680000"/>
          </a:xfrm>
          <a:prstGeom prst="rect">
            <a:avLst/>
          </a:prstGeom>
          <a:noFill/>
          <a:ln>
            <a:noFill/>
          </a:ln>
        </p:spPr>
      </p:pic>
      <p:sp>
        <p:nvSpPr>
          <p:cNvPr id="240" name="Google Shape;240;p2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Community Solar - UPF vs Volt-VAR</a:t>
            </a:r>
            <a:endParaRPr/>
          </a:p>
        </p:txBody>
      </p:sp>
      <p:sp>
        <p:nvSpPr>
          <p:cNvPr id="241" name="Google Shape;241;p26"/>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- 14</a:t>
            </a:r>
            <a:endParaRPr>
              <a:solidFill>
                <a:schemeClr val="accent3"/>
              </a:solidFill>
              <a:latin typeface="Verdana"/>
              <a:ea typeface="Verdana"/>
              <a:cs typeface="Verdana"/>
              <a:sym typeface="Verdana"/>
            </a:endParaRPr>
          </a:p>
        </p:txBody>
      </p:sp>
      <p:sp>
        <p:nvSpPr>
          <p:cNvPr id="242" name="Google Shape;242;p26"/>
          <p:cNvSpPr/>
          <p:nvPr/>
        </p:nvSpPr>
        <p:spPr>
          <a:xfrm>
            <a:off x="1457000" y="1975250"/>
            <a:ext cx="968100" cy="23469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6"/>
          <p:cNvSpPr/>
          <p:nvPr/>
        </p:nvSpPr>
        <p:spPr>
          <a:xfrm>
            <a:off x="2425050" y="1975250"/>
            <a:ext cx="1835400" cy="23469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6"/>
          <p:cNvSpPr/>
          <p:nvPr/>
        </p:nvSpPr>
        <p:spPr>
          <a:xfrm>
            <a:off x="4260450" y="1975250"/>
            <a:ext cx="1835400" cy="23469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6"/>
          <p:cNvSpPr/>
          <p:nvPr/>
        </p:nvSpPr>
        <p:spPr>
          <a:xfrm>
            <a:off x="6095850" y="1975250"/>
            <a:ext cx="1835400" cy="23469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Community Solar - Power Loss</a:t>
            </a:r>
            <a:endParaRPr/>
          </a:p>
        </p:txBody>
      </p:sp>
      <p:sp>
        <p:nvSpPr>
          <p:cNvPr id="251" name="Google Shape;251;p27"/>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- 15</a:t>
            </a:r>
            <a:endParaRPr>
              <a:solidFill>
                <a:schemeClr val="accent3"/>
              </a:solidFill>
              <a:latin typeface="Verdana"/>
              <a:ea typeface="Verdana"/>
              <a:cs typeface="Verdana"/>
              <a:sym typeface="Verdana"/>
            </a:endParaRPr>
          </a:p>
        </p:txBody>
      </p:sp>
      <p:pic>
        <p:nvPicPr>
          <p:cNvPr id="252" name="Google Shape;252;p27"/>
          <p:cNvPicPr preferRelativeResize="0"/>
          <p:nvPr/>
        </p:nvPicPr>
        <p:blipFill>
          <a:blip r:embed="rId3">
            <a:alphaModFix/>
          </a:blip>
          <a:stretch>
            <a:fillRect/>
          </a:stretch>
        </p:blipFill>
        <p:spPr>
          <a:xfrm>
            <a:off x="1095750" y="1135629"/>
            <a:ext cx="6952525" cy="3680000"/>
          </a:xfrm>
          <a:prstGeom prst="rect">
            <a:avLst/>
          </a:prstGeom>
          <a:noFill/>
          <a:ln>
            <a:noFill/>
          </a:ln>
        </p:spPr>
      </p:pic>
      <p:sp>
        <p:nvSpPr>
          <p:cNvPr id="253" name="Google Shape;253;p27"/>
          <p:cNvSpPr/>
          <p:nvPr/>
        </p:nvSpPr>
        <p:spPr>
          <a:xfrm>
            <a:off x="1717225" y="1730775"/>
            <a:ext cx="927000" cy="25719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7"/>
          <p:cNvSpPr/>
          <p:nvPr/>
        </p:nvSpPr>
        <p:spPr>
          <a:xfrm>
            <a:off x="2644200" y="1730775"/>
            <a:ext cx="1757400" cy="25719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7"/>
          <p:cNvSpPr/>
          <p:nvPr/>
        </p:nvSpPr>
        <p:spPr>
          <a:xfrm>
            <a:off x="4401725" y="1730775"/>
            <a:ext cx="1757400" cy="25719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7"/>
          <p:cNvSpPr/>
          <p:nvPr/>
        </p:nvSpPr>
        <p:spPr>
          <a:xfrm>
            <a:off x="6159275" y="1730775"/>
            <a:ext cx="1757400" cy="25719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7"/>
          <p:cNvSpPr txBox="1"/>
          <p:nvPr/>
        </p:nvSpPr>
        <p:spPr>
          <a:xfrm>
            <a:off x="3852700" y="4360025"/>
            <a:ext cx="2199000" cy="2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666666"/>
                </a:solidFill>
                <a:latin typeface="Calibri"/>
                <a:ea typeface="Calibri"/>
                <a:cs typeface="Calibri"/>
                <a:sym typeface="Calibri"/>
              </a:rPr>
              <a:t>UPF                       Volt-VAR</a:t>
            </a:r>
            <a:endParaRPr sz="1100">
              <a:solidFill>
                <a:srgbClr val="666666"/>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Residential Solar</a:t>
            </a:r>
            <a:endParaRPr/>
          </a:p>
        </p:txBody>
      </p:sp>
      <p:sp>
        <p:nvSpPr>
          <p:cNvPr id="263" name="Google Shape;263;p28"/>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- 16</a:t>
            </a:r>
            <a:endParaRPr>
              <a:solidFill>
                <a:schemeClr val="accent3"/>
              </a:solidFill>
              <a:latin typeface="Verdana"/>
              <a:ea typeface="Verdana"/>
              <a:cs typeface="Verdana"/>
              <a:sym typeface="Verdana"/>
            </a:endParaRPr>
          </a:p>
        </p:txBody>
      </p:sp>
      <p:sp>
        <p:nvSpPr>
          <p:cNvPr id="264" name="Google Shape;264;p28"/>
          <p:cNvSpPr txBox="1">
            <a:spLocks noGrp="1"/>
          </p:cNvSpPr>
          <p:nvPr>
            <p:ph type="body" idx="1"/>
          </p:nvPr>
        </p:nvSpPr>
        <p:spPr>
          <a:xfrm>
            <a:off x="795900" y="1307850"/>
            <a:ext cx="3776100" cy="2911200"/>
          </a:xfrm>
          <a:prstGeom prst="rect">
            <a:avLst/>
          </a:prstGeom>
        </p:spPr>
        <p:txBody>
          <a:bodyPr spcFirstLastPara="1" wrap="square" lIns="91425" tIns="91425" rIns="91425" bIns="91425" anchor="t" anchorCtr="0">
            <a:noAutofit/>
          </a:bodyPr>
          <a:lstStyle/>
          <a:p>
            <a:pPr marL="457200" lvl="0" indent="-330200" algn="l" rtl="0">
              <a:lnSpc>
                <a:spcPct val="114000"/>
              </a:lnSpc>
              <a:spcBef>
                <a:spcPts val="1000"/>
              </a:spcBef>
              <a:spcAft>
                <a:spcPts val="0"/>
              </a:spcAft>
              <a:buSzPts val="1600"/>
              <a:buChar char="●"/>
            </a:pPr>
            <a:r>
              <a:rPr lang="en" sz="1600">
                <a:highlight>
                  <a:srgbClr val="FF9900"/>
                </a:highlight>
              </a:rPr>
              <a:t>Res 1</a:t>
            </a:r>
            <a:r>
              <a:rPr lang="en" sz="1600"/>
              <a:t> - 4 Light Loads</a:t>
            </a:r>
            <a:endParaRPr sz="1600"/>
          </a:p>
          <a:p>
            <a:pPr marL="457200" lvl="0" indent="-330200" algn="l" rtl="0">
              <a:lnSpc>
                <a:spcPct val="114000"/>
              </a:lnSpc>
              <a:spcBef>
                <a:spcPts val="1000"/>
              </a:spcBef>
              <a:spcAft>
                <a:spcPts val="0"/>
              </a:spcAft>
              <a:buSzPts val="1600"/>
              <a:buChar char="●"/>
            </a:pPr>
            <a:r>
              <a:rPr lang="en" sz="1600">
                <a:highlight>
                  <a:srgbClr val="783F04"/>
                </a:highlight>
              </a:rPr>
              <a:t>Res 2</a:t>
            </a:r>
            <a:r>
              <a:rPr lang="en" sz="1600"/>
              <a:t> - 4 Heavy Loads</a:t>
            </a:r>
            <a:endParaRPr sz="1600"/>
          </a:p>
          <a:p>
            <a:pPr marL="457200" lvl="0" indent="-330200" algn="l" rtl="0">
              <a:lnSpc>
                <a:spcPct val="114000"/>
              </a:lnSpc>
              <a:spcBef>
                <a:spcPts val="1000"/>
              </a:spcBef>
              <a:spcAft>
                <a:spcPts val="0"/>
              </a:spcAft>
              <a:buSzPts val="1600"/>
              <a:buChar char="●"/>
            </a:pPr>
            <a:r>
              <a:rPr lang="en" sz="1600"/>
              <a:t>Res 3 - 2 Close, Light Loads</a:t>
            </a:r>
            <a:endParaRPr sz="1600"/>
          </a:p>
          <a:p>
            <a:pPr marL="1257300" lvl="0" indent="0" algn="l" rtl="0">
              <a:lnSpc>
                <a:spcPct val="114000"/>
              </a:lnSpc>
              <a:spcBef>
                <a:spcPts val="1000"/>
              </a:spcBef>
              <a:spcAft>
                <a:spcPts val="0"/>
              </a:spcAft>
              <a:buNone/>
            </a:pPr>
            <a:r>
              <a:rPr lang="en" sz="1600"/>
              <a:t>2 Close, Heavy Loads</a:t>
            </a:r>
            <a:endParaRPr sz="1600"/>
          </a:p>
          <a:p>
            <a:pPr marL="457200" lvl="0" indent="-330200" algn="l" rtl="0">
              <a:lnSpc>
                <a:spcPct val="114000"/>
              </a:lnSpc>
              <a:spcBef>
                <a:spcPts val="1000"/>
              </a:spcBef>
              <a:spcAft>
                <a:spcPts val="0"/>
              </a:spcAft>
              <a:buSzPts val="1600"/>
              <a:buChar char="●"/>
            </a:pPr>
            <a:r>
              <a:rPr lang="en" sz="1600"/>
              <a:t>Res 4 - 2 Far, Light Loads</a:t>
            </a:r>
            <a:endParaRPr sz="1600"/>
          </a:p>
          <a:p>
            <a:pPr marL="1257300" lvl="0" indent="0" algn="l" rtl="0">
              <a:lnSpc>
                <a:spcPct val="114000"/>
              </a:lnSpc>
              <a:spcBef>
                <a:spcPts val="1000"/>
              </a:spcBef>
              <a:spcAft>
                <a:spcPts val="500"/>
              </a:spcAft>
              <a:buNone/>
            </a:pPr>
            <a:r>
              <a:rPr lang="en" sz="1600"/>
              <a:t>2 Far, Heavy Loads</a:t>
            </a:r>
            <a:endParaRPr sz="1600"/>
          </a:p>
        </p:txBody>
      </p:sp>
      <p:pic>
        <p:nvPicPr>
          <p:cNvPr id="265" name="Google Shape;265;p28"/>
          <p:cNvPicPr preferRelativeResize="0"/>
          <p:nvPr/>
        </p:nvPicPr>
        <p:blipFill>
          <a:blip r:embed="rId3">
            <a:alphaModFix/>
          </a:blip>
          <a:stretch>
            <a:fillRect/>
          </a:stretch>
        </p:blipFill>
        <p:spPr>
          <a:xfrm>
            <a:off x="4638675" y="393750"/>
            <a:ext cx="4352924" cy="2030225"/>
          </a:xfrm>
          <a:prstGeom prst="rect">
            <a:avLst/>
          </a:prstGeom>
          <a:noFill/>
          <a:ln>
            <a:noFill/>
          </a:ln>
        </p:spPr>
      </p:pic>
      <p:sp>
        <p:nvSpPr>
          <p:cNvPr id="266" name="Google Shape;266;p28"/>
          <p:cNvSpPr/>
          <p:nvPr/>
        </p:nvSpPr>
        <p:spPr>
          <a:xfrm>
            <a:off x="1297500" y="2314575"/>
            <a:ext cx="647700" cy="304800"/>
          </a:xfrm>
          <a:prstGeom prst="rect">
            <a:avLst/>
          </a:prstGeom>
          <a:noFill/>
          <a:ln w="38100"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8"/>
          <p:cNvSpPr/>
          <p:nvPr/>
        </p:nvSpPr>
        <p:spPr>
          <a:xfrm>
            <a:off x="1297500" y="3124200"/>
            <a:ext cx="647700" cy="3048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8" name="Google Shape;268;p28"/>
          <p:cNvPicPr preferRelativeResize="0"/>
          <p:nvPr/>
        </p:nvPicPr>
        <p:blipFill>
          <a:blip r:embed="rId4">
            <a:alphaModFix/>
          </a:blip>
          <a:stretch>
            <a:fillRect/>
          </a:stretch>
        </p:blipFill>
        <p:spPr>
          <a:xfrm>
            <a:off x="4638675" y="2444899"/>
            <a:ext cx="4352925" cy="1911051"/>
          </a:xfrm>
          <a:prstGeom prst="rect">
            <a:avLst/>
          </a:prstGeom>
          <a:noFill/>
          <a:ln>
            <a:noFill/>
          </a:ln>
        </p:spPr>
      </p:pic>
      <p:sp>
        <p:nvSpPr>
          <p:cNvPr id="269" name="Google Shape;269;p28"/>
          <p:cNvSpPr/>
          <p:nvPr/>
        </p:nvSpPr>
        <p:spPr>
          <a:xfrm>
            <a:off x="1332300" y="1933575"/>
            <a:ext cx="588000" cy="221400"/>
          </a:xfrm>
          <a:prstGeom prst="rect">
            <a:avLst/>
          </a:prstGeom>
          <a:noFill/>
          <a:ln w="38100"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8"/>
          <p:cNvSpPr/>
          <p:nvPr/>
        </p:nvSpPr>
        <p:spPr>
          <a:xfrm>
            <a:off x="5358475" y="3686450"/>
            <a:ext cx="318600" cy="257100"/>
          </a:xfrm>
          <a:prstGeom prst="rect">
            <a:avLst/>
          </a:prstGeom>
          <a:noFill/>
          <a:ln w="19050"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8"/>
          <p:cNvSpPr/>
          <p:nvPr/>
        </p:nvSpPr>
        <p:spPr>
          <a:xfrm>
            <a:off x="1332300" y="1539875"/>
            <a:ext cx="588000" cy="221400"/>
          </a:xfrm>
          <a:prstGeom prst="rect">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8"/>
          <p:cNvSpPr/>
          <p:nvPr/>
        </p:nvSpPr>
        <p:spPr>
          <a:xfrm>
            <a:off x="5375275" y="3704300"/>
            <a:ext cx="285000" cy="2214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8"/>
          <p:cNvSpPr/>
          <p:nvPr/>
        </p:nvSpPr>
        <p:spPr>
          <a:xfrm>
            <a:off x="6759275" y="3246600"/>
            <a:ext cx="224700" cy="182400"/>
          </a:xfrm>
          <a:prstGeom prst="rect">
            <a:avLst/>
          </a:prstGeom>
          <a:noFill/>
          <a:ln w="19050"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8"/>
          <p:cNvSpPr/>
          <p:nvPr/>
        </p:nvSpPr>
        <p:spPr>
          <a:xfrm>
            <a:off x="6514325" y="3376625"/>
            <a:ext cx="224700" cy="1824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8"/>
          <p:cNvSpPr/>
          <p:nvPr/>
        </p:nvSpPr>
        <p:spPr>
          <a:xfrm>
            <a:off x="6494075" y="3357125"/>
            <a:ext cx="265200" cy="221400"/>
          </a:xfrm>
          <a:prstGeom prst="rect">
            <a:avLst/>
          </a:prstGeom>
          <a:noFill/>
          <a:ln w="19050"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8"/>
          <p:cNvSpPr/>
          <p:nvPr/>
        </p:nvSpPr>
        <p:spPr>
          <a:xfrm>
            <a:off x="7666050" y="2823225"/>
            <a:ext cx="285000" cy="221400"/>
          </a:xfrm>
          <a:prstGeom prst="rect">
            <a:avLst/>
          </a:prstGeom>
          <a:noFill/>
          <a:ln w="19050"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8"/>
          <p:cNvSpPr/>
          <p:nvPr/>
        </p:nvSpPr>
        <p:spPr>
          <a:xfrm>
            <a:off x="7649250" y="2805375"/>
            <a:ext cx="318600" cy="257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8"/>
          <p:cNvSpPr/>
          <p:nvPr/>
        </p:nvSpPr>
        <p:spPr>
          <a:xfrm>
            <a:off x="8034600" y="3596375"/>
            <a:ext cx="285000" cy="221400"/>
          </a:xfrm>
          <a:prstGeom prst="rect">
            <a:avLst/>
          </a:prstGeom>
          <a:noFill/>
          <a:ln w="19050"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8"/>
          <p:cNvSpPr/>
          <p:nvPr/>
        </p:nvSpPr>
        <p:spPr>
          <a:xfrm>
            <a:off x="8017800" y="3578525"/>
            <a:ext cx="318600" cy="257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8"/>
          <p:cNvSpPr/>
          <p:nvPr/>
        </p:nvSpPr>
        <p:spPr>
          <a:xfrm>
            <a:off x="7299225" y="3020013"/>
            <a:ext cx="285000" cy="2214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8"/>
          <p:cNvSpPr/>
          <p:nvPr/>
        </p:nvSpPr>
        <p:spPr>
          <a:xfrm>
            <a:off x="6575425" y="2589600"/>
            <a:ext cx="285000" cy="221400"/>
          </a:xfrm>
          <a:prstGeom prst="rect">
            <a:avLst/>
          </a:prstGeom>
          <a:noFill/>
          <a:ln w="19050"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8"/>
          <p:cNvSpPr/>
          <p:nvPr/>
        </p:nvSpPr>
        <p:spPr>
          <a:xfrm>
            <a:off x="6771124" y="3259264"/>
            <a:ext cx="201000" cy="157200"/>
          </a:xfrm>
          <a:prstGeom prst="rect">
            <a:avLst/>
          </a:prstGeom>
          <a:noFill/>
          <a:ln w="19050"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8"/>
          <p:cNvSpPr/>
          <p:nvPr/>
        </p:nvSpPr>
        <p:spPr>
          <a:xfrm>
            <a:off x="6558625" y="2571750"/>
            <a:ext cx="318600" cy="257100"/>
          </a:xfrm>
          <a:prstGeom prst="rect">
            <a:avLst/>
          </a:prstGeom>
          <a:noFill/>
          <a:ln w="19050"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8"/>
          <p:cNvSpPr/>
          <p:nvPr/>
        </p:nvSpPr>
        <p:spPr>
          <a:xfrm>
            <a:off x="8444575" y="3771925"/>
            <a:ext cx="318600" cy="257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8"/>
          <p:cNvSpPr/>
          <p:nvPr/>
        </p:nvSpPr>
        <p:spPr>
          <a:xfrm>
            <a:off x="7282425" y="3002163"/>
            <a:ext cx="318600" cy="257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8"/>
          <p:cNvSpPr/>
          <p:nvPr/>
        </p:nvSpPr>
        <p:spPr>
          <a:xfrm>
            <a:off x="8461375" y="3789775"/>
            <a:ext cx="285000" cy="2214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Residential Solar</a:t>
            </a:r>
            <a:endParaRPr/>
          </a:p>
        </p:txBody>
      </p:sp>
      <p:sp>
        <p:nvSpPr>
          <p:cNvPr id="292" name="Google Shape;292;p29"/>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- 17</a:t>
            </a:r>
            <a:endParaRPr>
              <a:solidFill>
                <a:schemeClr val="accent3"/>
              </a:solidFill>
              <a:latin typeface="Verdana"/>
              <a:ea typeface="Verdana"/>
              <a:cs typeface="Verdana"/>
              <a:sym typeface="Verdana"/>
            </a:endParaRPr>
          </a:p>
        </p:txBody>
      </p:sp>
      <p:pic>
        <p:nvPicPr>
          <p:cNvPr id="293" name="Google Shape;293;p29"/>
          <p:cNvPicPr preferRelativeResize="0"/>
          <p:nvPr/>
        </p:nvPicPr>
        <p:blipFill>
          <a:blip r:embed="rId3">
            <a:alphaModFix/>
          </a:blip>
          <a:stretch>
            <a:fillRect/>
          </a:stretch>
        </p:blipFill>
        <p:spPr>
          <a:xfrm>
            <a:off x="1498475" y="1114600"/>
            <a:ext cx="6147050" cy="3701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Community vs Residential</a:t>
            </a:r>
            <a:endParaRPr/>
          </a:p>
        </p:txBody>
      </p:sp>
      <p:sp>
        <p:nvSpPr>
          <p:cNvPr id="299" name="Google Shape;299;p30"/>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- 18</a:t>
            </a:r>
            <a:endParaRPr>
              <a:solidFill>
                <a:schemeClr val="accent3"/>
              </a:solidFill>
              <a:latin typeface="Verdana"/>
              <a:ea typeface="Verdana"/>
              <a:cs typeface="Verdana"/>
              <a:sym typeface="Verdana"/>
            </a:endParaRPr>
          </a:p>
        </p:txBody>
      </p:sp>
      <p:pic>
        <p:nvPicPr>
          <p:cNvPr id="300" name="Google Shape;300;p30"/>
          <p:cNvPicPr preferRelativeResize="0"/>
          <p:nvPr/>
        </p:nvPicPr>
        <p:blipFill>
          <a:blip r:embed="rId3">
            <a:alphaModFix/>
          </a:blip>
          <a:stretch>
            <a:fillRect/>
          </a:stretch>
        </p:blipFill>
        <p:spPr>
          <a:xfrm>
            <a:off x="1161538" y="1068000"/>
            <a:ext cx="6820925" cy="3747623"/>
          </a:xfrm>
          <a:prstGeom prst="rect">
            <a:avLst/>
          </a:prstGeom>
          <a:noFill/>
          <a:ln>
            <a:noFill/>
          </a:ln>
        </p:spPr>
      </p:pic>
      <p:sp>
        <p:nvSpPr>
          <p:cNvPr id="301" name="Google Shape;301;p30"/>
          <p:cNvSpPr/>
          <p:nvPr/>
        </p:nvSpPr>
        <p:spPr>
          <a:xfrm>
            <a:off x="1507300" y="1834250"/>
            <a:ext cx="3626400" cy="25566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0"/>
          <p:cNvSpPr/>
          <p:nvPr/>
        </p:nvSpPr>
        <p:spPr>
          <a:xfrm>
            <a:off x="5133700" y="1834250"/>
            <a:ext cx="2714400" cy="25566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Community vs Residential</a:t>
            </a:r>
            <a:endParaRPr/>
          </a:p>
        </p:txBody>
      </p:sp>
      <p:sp>
        <p:nvSpPr>
          <p:cNvPr id="308" name="Google Shape;308;p31"/>
          <p:cNvSpPr txBox="1">
            <a:spLocks noGrp="1"/>
          </p:cNvSpPr>
          <p:nvPr>
            <p:ph type="body" idx="1"/>
          </p:nvPr>
        </p:nvSpPr>
        <p:spPr>
          <a:xfrm>
            <a:off x="568200" y="1307850"/>
            <a:ext cx="4003800" cy="2911200"/>
          </a:xfrm>
          <a:prstGeom prst="rect">
            <a:avLst/>
          </a:prstGeom>
        </p:spPr>
        <p:txBody>
          <a:bodyPr spcFirstLastPara="1" wrap="square" lIns="91425" tIns="91425" rIns="91425" bIns="91425" anchor="t" anchorCtr="0">
            <a:noAutofit/>
          </a:bodyPr>
          <a:lstStyle/>
          <a:p>
            <a:pPr marL="457200" lvl="0" indent="-330200" algn="l" rtl="0">
              <a:lnSpc>
                <a:spcPct val="114000"/>
              </a:lnSpc>
              <a:spcBef>
                <a:spcPts val="0"/>
              </a:spcBef>
              <a:spcAft>
                <a:spcPts val="0"/>
              </a:spcAft>
              <a:buSzPts val="1600"/>
              <a:buChar char="●"/>
            </a:pPr>
            <a:r>
              <a:rPr lang="en" sz="1600"/>
              <a:t>Community solar is a large commitment and can cause problems.</a:t>
            </a:r>
            <a:endParaRPr sz="1600"/>
          </a:p>
          <a:p>
            <a:pPr marL="457200" lvl="0" indent="-330200" algn="l" rtl="0">
              <a:lnSpc>
                <a:spcPct val="114000"/>
              </a:lnSpc>
              <a:spcBef>
                <a:spcPts val="1200"/>
              </a:spcBef>
              <a:spcAft>
                <a:spcPts val="0"/>
              </a:spcAft>
              <a:buSzPts val="1600"/>
              <a:buChar char="●"/>
            </a:pPr>
            <a:r>
              <a:rPr lang="en" sz="1600"/>
              <a:t>Solar farms mostly need to be placed close to a substation in a system.</a:t>
            </a:r>
            <a:endParaRPr sz="1600"/>
          </a:p>
          <a:p>
            <a:pPr marL="457200" lvl="0" indent="-330200" algn="l" rtl="0">
              <a:lnSpc>
                <a:spcPct val="114000"/>
              </a:lnSpc>
              <a:spcBef>
                <a:spcPts val="1200"/>
              </a:spcBef>
              <a:spcAft>
                <a:spcPts val="1200"/>
              </a:spcAft>
              <a:buSzPts val="1600"/>
              <a:buChar char="●"/>
            </a:pPr>
            <a:r>
              <a:rPr lang="en" sz="1600"/>
              <a:t>Increases the number of tap operations and voltage violations.</a:t>
            </a:r>
            <a:endParaRPr sz="1600"/>
          </a:p>
        </p:txBody>
      </p:sp>
      <p:sp>
        <p:nvSpPr>
          <p:cNvPr id="309" name="Google Shape;309;p31"/>
          <p:cNvSpPr txBox="1">
            <a:spLocks noGrp="1"/>
          </p:cNvSpPr>
          <p:nvPr>
            <p:ph type="body" idx="2"/>
          </p:nvPr>
        </p:nvSpPr>
        <p:spPr>
          <a:xfrm>
            <a:off x="4572000" y="1307850"/>
            <a:ext cx="4003800" cy="2911200"/>
          </a:xfrm>
          <a:prstGeom prst="rect">
            <a:avLst/>
          </a:prstGeom>
        </p:spPr>
        <p:txBody>
          <a:bodyPr spcFirstLastPara="1" wrap="square" lIns="91425" tIns="91425" rIns="91425" bIns="91425" anchor="t" anchorCtr="0">
            <a:noAutofit/>
          </a:bodyPr>
          <a:lstStyle/>
          <a:p>
            <a:pPr marL="457200" lvl="0" indent="-330200" algn="l" rtl="0">
              <a:lnSpc>
                <a:spcPct val="114000"/>
              </a:lnSpc>
              <a:spcBef>
                <a:spcPts val="0"/>
              </a:spcBef>
              <a:spcAft>
                <a:spcPts val="0"/>
              </a:spcAft>
              <a:buSzPts val="1600"/>
              <a:buChar char="●"/>
            </a:pPr>
            <a:r>
              <a:rPr lang="en" sz="1600"/>
              <a:t>Residential solar is more flexible and can potentially improve system.</a:t>
            </a:r>
            <a:endParaRPr sz="1600"/>
          </a:p>
          <a:p>
            <a:pPr marL="457200" lvl="0" indent="-330200" algn="l" rtl="0">
              <a:lnSpc>
                <a:spcPct val="114000"/>
              </a:lnSpc>
              <a:spcBef>
                <a:spcPts val="1200"/>
              </a:spcBef>
              <a:spcAft>
                <a:spcPts val="0"/>
              </a:spcAft>
              <a:buSzPts val="1600"/>
              <a:buChar char="●"/>
            </a:pPr>
            <a:r>
              <a:rPr lang="en" sz="1600"/>
              <a:t>Residential PV systems don’t have a relatively large, individual impact.</a:t>
            </a:r>
            <a:endParaRPr sz="1600"/>
          </a:p>
          <a:p>
            <a:pPr marL="457200" lvl="0" indent="-330200" algn="l" rtl="0">
              <a:lnSpc>
                <a:spcPct val="114000"/>
              </a:lnSpc>
              <a:spcBef>
                <a:spcPts val="1200"/>
              </a:spcBef>
              <a:spcAft>
                <a:spcPts val="1200"/>
              </a:spcAft>
              <a:buSzPts val="1600"/>
              <a:buChar char="●"/>
            </a:pPr>
            <a:r>
              <a:rPr lang="en" sz="1600"/>
              <a:t>In ideal configuration, can lower number of tap operations have 0 violations.</a:t>
            </a:r>
            <a:endParaRPr sz="1600"/>
          </a:p>
        </p:txBody>
      </p:sp>
      <p:sp>
        <p:nvSpPr>
          <p:cNvPr id="310" name="Google Shape;310;p31"/>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- 19</a:t>
            </a:r>
            <a:endParaRPr>
              <a:solidFill>
                <a:schemeClr val="accent3"/>
              </a:solidFill>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Team 46</a:t>
            </a:r>
            <a:endParaRPr/>
          </a:p>
        </p:txBody>
      </p:sp>
      <p:sp>
        <p:nvSpPr>
          <p:cNvPr id="142" name="Google Shape;142;p14"/>
          <p:cNvSpPr txBox="1"/>
          <p:nvPr/>
        </p:nvSpPr>
        <p:spPr>
          <a:xfrm>
            <a:off x="1488450" y="1269361"/>
            <a:ext cx="2988900" cy="17157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Verdana"/>
              <a:buChar char="●"/>
            </a:pPr>
            <a:endParaRPr sz="1200">
              <a:solidFill>
                <a:schemeClr val="lt1"/>
              </a:solidFill>
              <a:latin typeface="Verdana"/>
              <a:ea typeface="Verdana"/>
              <a:cs typeface="Verdana"/>
              <a:sym typeface="Verdana"/>
            </a:endParaRPr>
          </a:p>
          <a:p>
            <a:pPr marL="457200" lvl="0" indent="-304800" algn="l" rtl="0">
              <a:spcBef>
                <a:spcPts val="0"/>
              </a:spcBef>
              <a:spcAft>
                <a:spcPts val="0"/>
              </a:spcAft>
              <a:buClr>
                <a:schemeClr val="dk1"/>
              </a:buClr>
              <a:buSzPts val="1200"/>
              <a:buFont typeface="Verdana"/>
              <a:buChar char="●"/>
            </a:pPr>
            <a:r>
              <a:rPr lang="en" sz="1200">
                <a:solidFill>
                  <a:schemeClr val="lt1"/>
                </a:solidFill>
                <a:latin typeface="Verdana"/>
                <a:ea typeface="Verdana"/>
                <a:cs typeface="Verdana"/>
                <a:sym typeface="Verdana"/>
              </a:rPr>
              <a:t>Daniel Tott</a:t>
            </a:r>
            <a:endParaRPr sz="1200">
              <a:solidFill>
                <a:schemeClr val="lt1"/>
              </a:solidFill>
              <a:latin typeface="Verdana"/>
              <a:ea typeface="Verdana"/>
              <a:cs typeface="Verdana"/>
              <a:sym typeface="Verdana"/>
            </a:endParaRPr>
          </a:p>
          <a:p>
            <a:pPr marL="457200" lvl="0" indent="-304800" algn="l" rtl="0">
              <a:spcBef>
                <a:spcPts val="0"/>
              </a:spcBef>
              <a:spcAft>
                <a:spcPts val="0"/>
              </a:spcAft>
              <a:buClr>
                <a:schemeClr val="dk1"/>
              </a:buClr>
              <a:buSzPts val="1200"/>
              <a:buFont typeface="Verdana"/>
              <a:buChar char="●"/>
            </a:pPr>
            <a:endParaRPr sz="1200">
              <a:solidFill>
                <a:schemeClr val="lt1"/>
              </a:solidFill>
              <a:latin typeface="Verdana"/>
              <a:ea typeface="Verdana"/>
              <a:cs typeface="Verdana"/>
              <a:sym typeface="Verdana"/>
            </a:endParaRPr>
          </a:p>
          <a:p>
            <a:pPr marL="457200" lvl="0" indent="-304800" algn="l" rtl="0">
              <a:spcBef>
                <a:spcPts val="0"/>
              </a:spcBef>
              <a:spcAft>
                <a:spcPts val="0"/>
              </a:spcAft>
              <a:buClr>
                <a:schemeClr val="dk1"/>
              </a:buClr>
              <a:buSzPts val="1200"/>
              <a:buFont typeface="Verdana"/>
              <a:buChar char="●"/>
            </a:pPr>
            <a:r>
              <a:rPr lang="en" sz="1200">
                <a:solidFill>
                  <a:schemeClr val="lt1"/>
                </a:solidFill>
                <a:latin typeface="Verdana"/>
                <a:ea typeface="Verdana"/>
                <a:cs typeface="Verdana"/>
                <a:sym typeface="Verdana"/>
              </a:rPr>
              <a:t>Major: Electrical Engineering</a:t>
            </a:r>
            <a:endParaRPr sz="1200">
              <a:solidFill>
                <a:schemeClr val="lt1"/>
              </a:solidFill>
              <a:latin typeface="Verdana"/>
              <a:ea typeface="Verdana"/>
              <a:cs typeface="Verdana"/>
              <a:sym typeface="Verdana"/>
            </a:endParaRPr>
          </a:p>
          <a:p>
            <a:pPr marL="457200" lvl="0" indent="-304800" algn="l" rtl="0">
              <a:spcBef>
                <a:spcPts val="0"/>
              </a:spcBef>
              <a:spcAft>
                <a:spcPts val="0"/>
              </a:spcAft>
              <a:buClr>
                <a:schemeClr val="dk1"/>
              </a:buClr>
              <a:buSzPts val="1200"/>
              <a:buFont typeface="Verdana"/>
              <a:buChar char="●"/>
            </a:pPr>
            <a:endParaRPr sz="1200">
              <a:solidFill>
                <a:schemeClr val="lt1"/>
              </a:solidFill>
              <a:latin typeface="Verdana"/>
              <a:ea typeface="Verdana"/>
              <a:cs typeface="Verdana"/>
              <a:sym typeface="Verdana"/>
            </a:endParaRPr>
          </a:p>
          <a:p>
            <a:pPr marL="457200" lvl="0" indent="-304800" algn="l" rtl="0">
              <a:spcBef>
                <a:spcPts val="0"/>
              </a:spcBef>
              <a:spcAft>
                <a:spcPts val="0"/>
              </a:spcAft>
              <a:buClr>
                <a:schemeClr val="dk1"/>
              </a:buClr>
              <a:buSzPts val="1200"/>
              <a:buFont typeface="Verdana"/>
              <a:buChar char="●"/>
            </a:pPr>
            <a:r>
              <a:rPr lang="en" sz="1200">
                <a:solidFill>
                  <a:schemeClr val="lt1"/>
                </a:solidFill>
                <a:latin typeface="Verdana"/>
                <a:ea typeface="Verdana"/>
                <a:cs typeface="Verdana"/>
                <a:sym typeface="Verdana"/>
              </a:rPr>
              <a:t>Team Role: Team Leader</a:t>
            </a:r>
            <a:endParaRPr sz="1200">
              <a:solidFill>
                <a:schemeClr val="lt1"/>
              </a:solidFill>
              <a:latin typeface="Verdana"/>
              <a:ea typeface="Verdana"/>
              <a:cs typeface="Verdana"/>
              <a:sym typeface="Verdana"/>
            </a:endParaRPr>
          </a:p>
        </p:txBody>
      </p:sp>
      <p:sp>
        <p:nvSpPr>
          <p:cNvPr id="143" name="Google Shape;143;p14"/>
          <p:cNvSpPr txBox="1"/>
          <p:nvPr/>
        </p:nvSpPr>
        <p:spPr>
          <a:xfrm>
            <a:off x="1488450" y="3101974"/>
            <a:ext cx="2988900" cy="17157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Verdana"/>
              <a:buChar char="●"/>
            </a:pPr>
            <a:endParaRPr sz="1200">
              <a:solidFill>
                <a:schemeClr val="lt1"/>
              </a:solidFill>
              <a:latin typeface="Verdana"/>
              <a:ea typeface="Verdana"/>
              <a:cs typeface="Verdana"/>
              <a:sym typeface="Verdana"/>
            </a:endParaRPr>
          </a:p>
          <a:p>
            <a:pPr marL="457200" lvl="0" indent="-304800" algn="l" rtl="0">
              <a:spcBef>
                <a:spcPts val="0"/>
              </a:spcBef>
              <a:spcAft>
                <a:spcPts val="0"/>
              </a:spcAft>
              <a:buClr>
                <a:schemeClr val="dk1"/>
              </a:buClr>
              <a:buSzPts val="1200"/>
              <a:buFont typeface="Verdana"/>
              <a:buChar char="●"/>
            </a:pPr>
            <a:r>
              <a:rPr lang="en" sz="1200">
                <a:solidFill>
                  <a:schemeClr val="lt1"/>
                </a:solidFill>
                <a:latin typeface="Verdana"/>
                <a:ea typeface="Verdana"/>
                <a:cs typeface="Verdana"/>
                <a:sym typeface="Verdana"/>
              </a:rPr>
              <a:t>Jasleen Grover</a:t>
            </a:r>
            <a:endParaRPr sz="1200">
              <a:solidFill>
                <a:schemeClr val="lt1"/>
              </a:solidFill>
              <a:latin typeface="Verdana"/>
              <a:ea typeface="Verdana"/>
              <a:cs typeface="Verdana"/>
              <a:sym typeface="Verdana"/>
            </a:endParaRPr>
          </a:p>
          <a:p>
            <a:pPr marL="457200" lvl="0" indent="-304800" algn="l" rtl="0">
              <a:spcBef>
                <a:spcPts val="0"/>
              </a:spcBef>
              <a:spcAft>
                <a:spcPts val="0"/>
              </a:spcAft>
              <a:buClr>
                <a:schemeClr val="dk1"/>
              </a:buClr>
              <a:buSzPts val="1200"/>
              <a:buFont typeface="Verdana"/>
              <a:buChar char="●"/>
            </a:pPr>
            <a:endParaRPr sz="1200">
              <a:solidFill>
                <a:schemeClr val="lt1"/>
              </a:solidFill>
              <a:latin typeface="Verdana"/>
              <a:ea typeface="Verdana"/>
              <a:cs typeface="Verdana"/>
              <a:sym typeface="Verdana"/>
            </a:endParaRPr>
          </a:p>
          <a:p>
            <a:pPr marL="457200" lvl="0" indent="-304800" algn="l" rtl="0">
              <a:spcBef>
                <a:spcPts val="0"/>
              </a:spcBef>
              <a:spcAft>
                <a:spcPts val="0"/>
              </a:spcAft>
              <a:buClr>
                <a:schemeClr val="dk1"/>
              </a:buClr>
              <a:buSzPts val="1200"/>
              <a:buFont typeface="Verdana"/>
              <a:buChar char="●"/>
            </a:pPr>
            <a:r>
              <a:rPr lang="en" sz="1200">
                <a:solidFill>
                  <a:schemeClr val="lt1"/>
                </a:solidFill>
                <a:latin typeface="Verdana"/>
                <a:ea typeface="Verdana"/>
                <a:cs typeface="Verdana"/>
                <a:sym typeface="Verdana"/>
              </a:rPr>
              <a:t>Major: Electrical Engineering</a:t>
            </a:r>
            <a:endParaRPr sz="1200">
              <a:solidFill>
                <a:schemeClr val="lt1"/>
              </a:solidFill>
              <a:latin typeface="Verdana"/>
              <a:ea typeface="Verdana"/>
              <a:cs typeface="Verdana"/>
              <a:sym typeface="Verdana"/>
            </a:endParaRPr>
          </a:p>
          <a:p>
            <a:pPr marL="457200" lvl="0" indent="-304800" algn="l" rtl="0">
              <a:spcBef>
                <a:spcPts val="0"/>
              </a:spcBef>
              <a:spcAft>
                <a:spcPts val="0"/>
              </a:spcAft>
              <a:buClr>
                <a:schemeClr val="dk1"/>
              </a:buClr>
              <a:buSzPts val="1200"/>
              <a:buFont typeface="Verdana"/>
              <a:buChar char="●"/>
            </a:pPr>
            <a:endParaRPr sz="1200">
              <a:solidFill>
                <a:schemeClr val="lt1"/>
              </a:solidFill>
              <a:latin typeface="Verdana"/>
              <a:ea typeface="Verdana"/>
              <a:cs typeface="Verdana"/>
              <a:sym typeface="Verdana"/>
            </a:endParaRPr>
          </a:p>
          <a:p>
            <a:pPr marL="457200" lvl="0" indent="-304800" algn="l" rtl="0">
              <a:spcBef>
                <a:spcPts val="0"/>
              </a:spcBef>
              <a:spcAft>
                <a:spcPts val="0"/>
              </a:spcAft>
              <a:buClr>
                <a:schemeClr val="dk1"/>
              </a:buClr>
              <a:buSzPts val="1200"/>
              <a:buFont typeface="Verdana"/>
              <a:buChar char="●"/>
            </a:pPr>
            <a:r>
              <a:rPr lang="en" sz="1200">
                <a:solidFill>
                  <a:schemeClr val="lt1"/>
                </a:solidFill>
                <a:latin typeface="Verdana"/>
                <a:ea typeface="Verdana"/>
                <a:cs typeface="Verdana"/>
                <a:sym typeface="Verdana"/>
              </a:rPr>
              <a:t>Team Role: Key Concept   </a:t>
            </a:r>
            <a:endParaRPr sz="1200">
              <a:solidFill>
                <a:schemeClr val="lt1"/>
              </a:solidFill>
              <a:latin typeface="Verdana"/>
              <a:ea typeface="Verdana"/>
              <a:cs typeface="Verdana"/>
              <a:sym typeface="Verdana"/>
            </a:endParaRPr>
          </a:p>
          <a:p>
            <a:pPr marL="457200" lvl="0" indent="-304800" algn="l" rtl="0">
              <a:spcBef>
                <a:spcPts val="0"/>
              </a:spcBef>
              <a:spcAft>
                <a:spcPts val="0"/>
              </a:spcAft>
              <a:buClr>
                <a:schemeClr val="dk1"/>
              </a:buClr>
              <a:buSzPts val="1200"/>
              <a:buFont typeface="Verdana"/>
              <a:buChar char="●"/>
            </a:pPr>
            <a:r>
              <a:rPr lang="en" sz="1200">
                <a:solidFill>
                  <a:schemeClr val="lt1"/>
                </a:solidFill>
                <a:latin typeface="Verdana"/>
                <a:ea typeface="Verdana"/>
                <a:cs typeface="Verdana"/>
                <a:sym typeface="Verdana"/>
              </a:rPr>
              <a:t>                 Holder 1</a:t>
            </a:r>
            <a:endParaRPr sz="1200">
              <a:solidFill>
                <a:schemeClr val="lt1"/>
              </a:solidFill>
              <a:latin typeface="Verdana"/>
              <a:ea typeface="Verdana"/>
              <a:cs typeface="Verdana"/>
              <a:sym typeface="Verdana"/>
            </a:endParaRPr>
          </a:p>
        </p:txBody>
      </p:sp>
      <p:sp>
        <p:nvSpPr>
          <p:cNvPr id="144" name="Google Shape;144;p14"/>
          <p:cNvSpPr txBox="1"/>
          <p:nvPr/>
        </p:nvSpPr>
        <p:spPr>
          <a:xfrm>
            <a:off x="5839775" y="1269349"/>
            <a:ext cx="2988900" cy="17157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Verdana"/>
              <a:buChar char="●"/>
            </a:pPr>
            <a:endParaRPr sz="1200">
              <a:solidFill>
                <a:schemeClr val="lt1"/>
              </a:solidFill>
              <a:latin typeface="Verdana"/>
              <a:ea typeface="Verdana"/>
              <a:cs typeface="Verdana"/>
              <a:sym typeface="Verdana"/>
            </a:endParaRPr>
          </a:p>
          <a:p>
            <a:pPr marL="457200" lvl="0" indent="-304800" algn="l" rtl="0">
              <a:spcBef>
                <a:spcPts val="0"/>
              </a:spcBef>
              <a:spcAft>
                <a:spcPts val="0"/>
              </a:spcAft>
              <a:buClr>
                <a:schemeClr val="dk1"/>
              </a:buClr>
              <a:buSzPts val="1200"/>
              <a:buFont typeface="Verdana"/>
              <a:buChar char="●"/>
            </a:pPr>
            <a:r>
              <a:rPr lang="en" sz="1200">
                <a:solidFill>
                  <a:schemeClr val="lt1"/>
                </a:solidFill>
                <a:latin typeface="Verdana"/>
                <a:ea typeface="Verdana"/>
                <a:cs typeface="Verdana"/>
                <a:sym typeface="Verdana"/>
              </a:rPr>
              <a:t>Nathan McGlaughlin</a:t>
            </a:r>
            <a:endParaRPr sz="1200">
              <a:solidFill>
                <a:schemeClr val="lt1"/>
              </a:solidFill>
              <a:latin typeface="Verdana"/>
              <a:ea typeface="Verdana"/>
              <a:cs typeface="Verdana"/>
              <a:sym typeface="Verdana"/>
            </a:endParaRPr>
          </a:p>
          <a:p>
            <a:pPr marL="457200" lvl="0" indent="-304800" algn="l" rtl="0">
              <a:spcBef>
                <a:spcPts val="0"/>
              </a:spcBef>
              <a:spcAft>
                <a:spcPts val="0"/>
              </a:spcAft>
              <a:buClr>
                <a:schemeClr val="dk1"/>
              </a:buClr>
              <a:buSzPts val="1200"/>
              <a:buFont typeface="Verdana"/>
              <a:buChar char="●"/>
            </a:pPr>
            <a:endParaRPr sz="1200">
              <a:solidFill>
                <a:schemeClr val="lt1"/>
              </a:solidFill>
              <a:latin typeface="Verdana"/>
              <a:ea typeface="Verdana"/>
              <a:cs typeface="Verdana"/>
              <a:sym typeface="Verdana"/>
            </a:endParaRPr>
          </a:p>
          <a:p>
            <a:pPr marL="457200" lvl="0" indent="-304800" algn="l" rtl="0">
              <a:spcBef>
                <a:spcPts val="0"/>
              </a:spcBef>
              <a:spcAft>
                <a:spcPts val="0"/>
              </a:spcAft>
              <a:buClr>
                <a:schemeClr val="dk1"/>
              </a:buClr>
              <a:buSzPts val="1200"/>
              <a:buFont typeface="Verdana"/>
              <a:buChar char="●"/>
            </a:pPr>
            <a:r>
              <a:rPr lang="en" sz="1200">
                <a:solidFill>
                  <a:schemeClr val="lt1"/>
                </a:solidFill>
                <a:latin typeface="Verdana"/>
                <a:ea typeface="Verdana"/>
                <a:cs typeface="Verdana"/>
                <a:sym typeface="Verdana"/>
              </a:rPr>
              <a:t>Major: Electrical Engineering</a:t>
            </a:r>
            <a:endParaRPr sz="1200">
              <a:solidFill>
                <a:schemeClr val="lt1"/>
              </a:solidFill>
              <a:latin typeface="Verdana"/>
              <a:ea typeface="Verdana"/>
              <a:cs typeface="Verdana"/>
              <a:sym typeface="Verdana"/>
            </a:endParaRPr>
          </a:p>
          <a:p>
            <a:pPr marL="457200" lvl="0" indent="-304800" algn="l" rtl="0">
              <a:spcBef>
                <a:spcPts val="0"/>
              </a:spcBef>
              <a:spcAft>
                <a:spcPts val="0"/>
              </a:spcAft>
              <a:buClr>
                <a:schemeClr val="dk1"/>
              </a:buClr>
              <a:buSzPts val="1200"/>
              <a:buFont typeface="Verdana"/>
              <a:buChar char="●"/>
            </a:pPr>
            <a:endParaRPr sz="1200">
              <a:solidFill>
                <a:schemeClr val="lt1"/>
              </a:solidFill>
              <a:latin typeface="Verdana"/>
              <a:ea typeface="Verdana"/>
              <a:cs typeface="Verdana"/>
              <a:sym typeface="Verdana"/>
            </a:endParaRPr>
          </a:p>
          <a:p>
            <a:pPr marL="457200" lvl="0" indent="-304800" algn="l" rtl="0">
              <a:spcBef>
                <a:spcPts val="0"/>
              </a:spcBef>
              <a:spcAft>
                <a:spcPts val="0"/>
              </a:spcAft>
              <a:buClr>
                <a:schemeClr val="dk1"/>
              </a:buClr>
              <a:buSzPts val="1200"/>
              <a:buFont typeface="Verdana"/>
              <a:buChar char="●"/>
            </a:pPr>
            <a:r>
              <a:rPr lang="en" sz="1200">
                <a:solidFill>
                  <a:schemeClr val="lt1"/>
                </a:solidFill>
                <a:latin typeface="Verdana"/>
                <a:ea typeface="Verdana"/>
                <a:cs typeface="Verdana"/>
                <a:sym typeface="Verdana"/>
              </a:rPr>
              <a:t>Team Role: Webmaster</a:t>
            </a:r>
            <a:endParaRPr sz="1200">
              <a:solidFill>
                <a:schemeClr val="lt1"/>
              </a:solidFill>
              <a:latin typeface="Verdana"/>
              <a:ea typeface="Verdana"/>
              <a:cs typeface="Verdana"/>
              <a:sym typeface="Verdana"/>
            </a:endParaRPr>
          </a:p>
        </p:txBody>
      </p:sp>
      <p:sp>
        <p:nvSpPr>
          <p:cNvPr id="145" name="Google Shape;145;p14"/>
          <p:cNvSpPr txBox="1"/>
          <p:nvPr/>
        </p:nvSpPr>
        <p:spPr>
          <a:xfrm>
            <a:off x="5839775" y="3074286"/>
            <a:ext cx="2988900" cy="17157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Verdana"/>
              <a:buChar char="●"/>
            </a:pPr>
            <a:endParaRPr sz="1200">
              <a:solidFill>
                <a:schemeClr val="lt1"/>
              </a:solidFill>
              <a:latin typeface="Verdana"/>
              <a:ea typeface="Verdana"/>
              <a:cs typeface="Verdana"/>
              <a:sym typeface="Verdana"/>
            </a:endParaRPr>
          </a:p>
          <a:p>
            <a:pPr marL="457200" lvl="0" indent="-304800" algn="l" rtl="0">
              <a:spcBef>
                <a:spcPts val="0"/>
              </a:spcBef>
              <a:spcAft>
                <a:spcPts val="0"/>
              </a:spcAft>
              <a:buClr>
                <a:schemeClr val="dk1"/>
              </a:buClr>
              <a:buSzPts val="1200"/>
              <a:buFont typeface="Verdana"/>
              <a:buChar char="●"/>
            </a:pPr>
            <a:r>
              <a:rPr lang="en" sz="1200">
                <a:solidFill>
                  <a:schemeClr val="lt1"/>
                </a:solidFill>
                <a:latin typeface="Verdana"/>
                <a:ea typeface="Verdana"/>
                <a:cs typeface="Verdana"/>
                <a:sym typeface="Verdana"/>
              </a:rPr>
              <a:t>Minsung Jang</a:t>
            </a:r>
            <a:endParaRPr sz="1200">
              <a:solidFill>
                <a:schemeClr val="lt1"/>
              </a:solidFill>
              <a:latin typeface="Verdana"/>
              <a:ea typeface="Verdana"/>
              <a:cs typeface="Verdana"/>
              <a:sym typeface="Verdana"/>
            </a:endParaRPr>
          </a:p>
          <a:p>
            <a:pPr marL="457200" lvl="0" indent="-304800" algn="l" rtl="0">
              <a:spcBef>
                <a:spcPts val="0"/>
              </a:spcBef>
              <a:spcAft>
                <a:spcPts val="0"/>
              </a:spcAft>
              <a:buClr>
                <a:schemeClr val="dk1"/>
              </a:buClr>
              <a:buSzPts val="1200"/>
              <a:buFont typeface="Verdana"/>
              <a:buChar char="●"/>
            </a:pPr>
            <a:endParaRPr sz="1200">
              <a:solidFill>
                <a:schemeClr val="lt1"/>
              </a:solidFill>
              <a:latin typeface="Verdana"/>
              <a:ea typeface="Verdana"/>
              <a:cs typeface="Verdana"/>
              <a:sym typeface="Verdana"/>
            </a:endParaRPr>
          </a:p>
          <a:p>
            <a:pPr marL="457200" lvl="0" indent="-304800" algn="l" rtl="0">
              <a:spcBef>
                <a:spcPts val="0"/>
              </a:spcBef>
              <a:spcAft>
                <a:spcPts val="0"/>
              </a:spcAft>
              <a:buClr>
                <a:schemeClr val="dk1"/>
              </a:buClr>
              <a:buSzPts val="1200"/>
              <a:buFont typeface="Verdana"/>
              <a:buChar char="●"/>
            </a:pPr>
            <a:r>
              <a:rPr lang="en" sz="1200">
                <a:solidFill>
                  <a:schemeClr val="lt1"/>
                </a:solidFill>
                <a:latin typeface="Verdana"/>
                <a:ea typeface="Verdana"/>
                <a:cs typeface="Verdana"/>
                <a:sym typeface="Verdana"/>
              </a:rPr>
              <a:t>Major: Electrical Engineering</a:t>
            </a:r>
            <a:endParaRPr sz="1200">
              <a:solidFill>
                <a:schemeClr val="lt1"/>
              </a:solidFill>
              <a:latin typeface="Verdana"/>
              <a:ea typeface="Verdana"/>
              <a:cs typeface="Verdana"/>
              <a:sym typeface="Verdana"/>
            </a:endParaRPr>
          </a:p>
          <a:p>
            <a:pPr marL="457200" lvl="0" indent="-304800" algn="l" rtl="0">
              <a:spcBef>
                <a:spcPts val="0"/>
              </a:spcBef>
              <a:spcAft>
                <a:spcPts val="0"/>
              </a:spcAft>
              <a:buClr>
                <a:schemeClr val="dk1"/>
              </a:buClr>
              <a:buSzPts val="1200"/>
              <a:buFont typeface="Verdana"/>
              <a:buChar char="●"/>
            </a:pPr>
            <a:endParaRPr sz="1200">
              <a:solidFill>
                <a:schemeClr val="lt1"/>
              </a:solidFill>
              <a:latin typeface="Verdana"/>
              <a:ea typeface="Verdana"/>
              <a:cs typeface="Verdana"/>
              <a:sym typeface="Verdana"/>
            </a:endParaRPr>
          </a:p>
          <a:p>
            <a:pPr marL="457200" lvl="0" indent="-304800" algn="l" rtl="0">
              <a:spcBef>
                <a:spcPts val="0"/>
              </a:spcBef>
              <a:spcAft>
                <a:spcPts val="0"/>
              </a:spcAft>
              <a:buClr>
                <a:schemeClr val="dk1"/>
              </a:buClr>
              <a:buSzPts val="1200"/>
              <a:buFont typeface="Verdana"/>
              <a:buChar char="●"/>
            </a:pPr>
            <a:r>
              <a:rPr lang="en" sz="1200">
                <a:solidFill>
                  <a:schemeClr val="lt1"/>
                </a:solidFill>
                <a:latin typeface="Verdana"/>
                <a:ea typeface="Verdana"/>
                <a:cs typeface="Verdana"/>
                <a:sym typeface="Verdana"/>
              </a:rPr>
              <a:t>Team Role: Key Concept </a:t>
            </a:r>
            <a:endParaRPr sz="1200">
              <a:solidFill>
                <a:schemeClr val="lt1"/>
              </a:solidFill>
              <a:latin typeface="Verdana"/>
              <a:ea typeface="Verdana"/>
              <a:cs typeface="Verdana"/>
              <a:sym typeface="Verdana"/>
            </a:endParaRPr>
          </a:p>
          <a:p>
            <a:pPr marL="457200" lvl="0" indent="-304800" algn="l" rtl="0">
              <a:spcBef>
                <a:spcPts val="0"/>
              </a:spcBef>
              <a:spcAft>
                <a:spcPts val="0"/>
              </a:spcAft>
              <a:buClr>
                <a:schemeClr val="dk1"/>
              </a:buClr>
              <a:buSzPts val="1200"/>
              <a:buFont typeface="Verdana"/>
              <a:buChar char="●"/>
            </a:pPr>
            <a:r>
              <a:rPr lang="en" sz="1200">
                <a:solidFill>
                  <a:schemeClr val="lt1"/>
                </a:solidFill>
                <a:latin typeface="Verdana"/>
                <a:ea typeface="Verdana"/>
                <a:cs typeface="Verdana"/>
                <a:sym typeface="Verdana"/>
              </a:rPr>
              <a:t>                 Holder 2</a:t>
            </a:r>
            <a:endParaRPr sz="1200">
              <a:solidFill>
                <a:schemeClr val="lt1"/>
              </a:solidFill>
              <a:latin typeface="Verdana"/>
              <a:ea typeface="Verdana"/>
              <a:cs typeface="Verdana"/>
              <a:sym typeface="Verdana"/>
            </a:endParaRPr>
          </a:p>
        </p:txBody>
      </p:sp>
      <p:pic>
        <p:nvPicPr>
          <p:cNvPr id="146" name="Google Shape;146;p14"/>
          <p:cNvPicPr preferRelativeResize="0"/>
          <p:nvPr/>
        </p:nvPicPr>
        <p:blipFill>
          <a:blip r:embed="rId3">
            <a:alphaModFix/>
          </a:blip>
          <a:stretch>
            <a:fillRect/>
          </a:stretch>
        </p:blipFill>
        <p:spPr>
          <a:xfrm>
            <a:off x="204000" y="1404800"/>
            <a:ext cx="1585050" cy="1580250"/>
          </a:xfrm>
          <a:prstGeom prst="rect">
            <a:avLst/>
          </a:prstGeom>
          <a:noFill/>
          <a:ln>
            <a:noFill/>
          </a:ln>
          <a:effectLst>
            <a:outerShdw blurRad="57150" dist="19050" dir="5400000" algn="bl" rotWithShape="0">
              <a:srgbClr val="000000">
                <a:alpha val="50000"/>
              </a:srgbClr>
            </a:outerShdw>
          </a:effectLst>
        </p:spPr>
      </p:pic>
      <p:pic>
        <p:nvPicPr>
          <p:cNvPr id="147" name="Google Shape;147;p14"/>
          <p:cNvPicPr preferRelativeResize="0"/>
          <p:nvPr/>
        </p:nvPicPr>
        <p:blipFill rotWithShape="1">
          <a:blip r:embed="rId4">
            <a:alphaModFix/>
          </a:blip>
          <a:srcRect l="2792" r="4416" b="2343"/>
          <a:stretch/>
        </p:blipFill>
        <p:spPr>
          <a:xfrm>
            <a:off x="511975" y="3101975"/>
            <a:ext cx="952500" cy="1715700"/>
          </a:xfrm>
          <a:prstGeom prst="rect">
            <a:avLst/>
          </a:prstGeom>
          <a:noFill/>
          <a:ln>
            <a:noFill/>
          </a:ln>
          <a:effectLst>
            <a:outerShdw blurRad="57150" dist="19050" dir="5400000" algn="bl" rotWithShape="0">
              <a:srgbClr val="000000">
                <a:alpha val="50000"/>
              </a:srgbClr>
            </a:outerShdw>
          </a:effectLst>
        </p:spPr>
      </p:pic>
      <p:pic>
        <p:nvPicPr>
          <p:cNvPr id="148" name="Google Shape;148;p14"/>
          <p:cNvPicPr preferRelativeResize="0"/>
          <p:nvPr/>
        </p:nvPicPr>
        <p:blipFill>
          <a:blip r:embed="rId5">
            <a:alphaModFix/>
          </a:blip>
          <a:stretch>
            <a:fillRect/>
          </a:stretch>
        </p:blipFill>
        <p:spPr>
          <a:xfrm>
            <a:off x="4839275" y="3121850"/>
            <a:ext cx="1185181" cy="1580247"/>
          </a:xfrm>
          <a:prstGeom prst="rect">
            <a:avLst/>
          </a:prstGeom>
          <a:noFill/>
          <a:ln>
            <a:noFill/>
          </a:ln>
          <a:effectLst>
            <a:outerShdw blurRad="57150" dist="19050" dir="5400000" algn="bl" rotWithShape="0">
              <a:srgbClr val="000000">
                <a:alpha val="50000"/>
              </a:srgbClr>
            </a:outerShdw>
          </a:effectLst>
        </p:spPr>
      </p:pic>
      <p:pic>
        <p:nvPicPr>
          <p:cNvPr id="149" name="Google Shape;149;p14"/>
          <p:cNvPicPr preferRelativeResize="0"/>
          <p:nvPr/>
        </p:nvPicPr>
        <p:blipFill>
          <a:blip r:embed="rId6">
            <a:alphaModFix/>
          </a:blip>
          <a:stretch>
            <a:fillRect/>
          </a:stretch>
        </p:blipFill>
        <p:spPr>
          <a:xfrm>
            <a:off x="4757884" y="1459952"/>
            <a:ext cx="1347972" cy="1354377"/>
          </a:xfrm>
          <a:prstGeom prst="rect">
            <a:avLst/>
          </a:prstGeom>
          <a:noFill/>
          <a:ln>
            <a:noFill/>
          </a:ln>
        </p:spPr>
      </p:pic>
      <p:sp>
        <p:nvSpPr>
          <p:cNvPr id="150" name="Google Shape;150;p14"/>
          <p:cNvSpPr txBox="1">
            <a:spLocks noGrp="1"/>
          </p:cNvSpPr>
          <p:nvPr>
            <p:ph type="sldNum" idx="12"/>
          </p:nvPr>
        </p:nvSpPr>
        <p:spPr>
          <a:xfrm>
            <a:off x="4268801" y="4815625"/>
            <a:ext cx="4904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- 2</a:t>
            </a:r>
            <a:endParaRPr>
              <a:solidFill>
                <a:schemeClr val="accent3"/>
              </a:solidFill>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Implementation</a:t>
            </a:r>
            <a:endParaRPr/>
          </a:p>
        </p:txBody>
      </p:sp>
      <p:sp>
        <p:nvSpPr>
          <p:cNvPr id="316" name="Google Shape;316;p32"/>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- 20</a:t>
            </a:r>
            <a:endParaRPr>
              <a:solidFill>
                <a:schemeClr val="accent3"/>
              </a:solidFill>
              <a:latin typeface="Verdana"/>
              <a:ea typeface="Verdana"/>
              <a:cs typeface="Verdana"/>
              <a:sym typeface="Verdana"/>
            </a:endParaRPr>
          </a:p>
        </p:txBody>
      </p:sp>
      <p:pic>
        <p:nvPicPr>
          <p:cNvPr id="317" name="Google Shape;317;p32"/>
          <p:cNvPicPr preferRelativeResize="0"/>
          <p:nvPr/>
        </p:nvPicPr>
        <p:blipFill>
          <a:blip r:embed="rId3">
            <a:alphaModFix/>
          </a:blip>
          <a:stretch>
            <a:fillRect/>
          </a:stretch>
        </p:blipFill>
        <p:spPr>
          <a:xfrm>
            <a:off x="296925" y="1307850"/>
            <a:ext cx="8550149" cy="3165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a:t>
            </a:r>
            <a:endParaRPr/>
          </a:p>
        </p:txBody>
      </p:sp>
      <p:sp>
        <p:nvSpPr>
          <p:cNvPr id="323" name="Google Shape;323;p33"/>
          <p:cNvSpPr txBox="1">
            <a:spLocks noGrp="1"/>
          </p:cNvSpPr>
          <p:nvPr>
            <p:ph type="body" idx="1"/>
          </p:nvPr>
        </p:nvSpPr>
        <p:spPr>
          <a:xfrm>
            <a:off x="1043500" y="1307850"/>
            <a:ext cx="7719000" cy="2911200"/>
          </a:xfrm>
          <a:prstGeom prst="rect">
            <a:avLst/>
          </a:prstGeom>
        </p:spPr>
        <p:txBody>
          <a:bodyPr spcFirstLastPara="1" wrap="square" lIns="91425" tIns="91425" rIns="91425" bIns="91425" anchor="t" anchorCtr="0">
            <a:noAutofit/>
          </a:bodyPr>
          <a:lstStyle/>
          <a:p>
            <a:pPr marL="457200" lvl="0" indent="-330200" algn="l" rtl="0">
              <a:lnSpc>
                <a:spcPct val="113000"/>
              </a:lnSpc>
              <a:spcBef>
                <a:spcPts val="0"/>
              </a:spcBef>
              <a:spcAft>
                <a:spcPts val="0"/>
              </a:spcAft>
              <a:buSzPts val="1600"/>
              <a:buChar char="●"/>
            </a:pPr>
            <a:r>
              <a:rPr lang="en" sz="1600"/>
              <a:t>Test system is modeled correctly. Snap solution, total active power, compare to IEEE results and Alliant results from Synergi.</a:t>
            </a:r>
            <a:endParaRPr sz="1600"/>
          </a:p>
          <a:p>
            <a:pPr marL="457200" lvl="0" indent="-330200" algn="l" rtl="0">
              <a:lnSpc>
                <a:spcPct val="113000"/>
              </a:lnSpc>
              <a:spcBef>
                <a:spcPts val="500"/>
              </a:spcBef>
              <a:spcAft>
                <a:spcPts val="0"/>
              </a:spcAft>
              <a:buSzPts val="1600"/>
              <a:buChar char="●"/>
            </a:pPr>
            <a:r>
              <a:rPr lang="en" sz="1600"/>
              <a:t>Test that PV is being injected into system correctly. Snap solution for total solar power subtracted from total active power.</a:t>
            </a:r>
            <a:endParaRPr sz="1600"/>
          </a:p>
          <a:p>
            <a:pPr marL="457200" lvl="0" indent="-330200" algn="l" rtl="0">
              <a:lnSpc>
                <a:spcPct val="113000"/>
              </a:lnSpc>
              <a:spcBef>
                <a:spcPts val="500"/>
              </a:spcBef>
              <a:spcAft>
                <a:spcPts val="0"/>
              </a:spcAft>
              <a:buSzPts val="1600"/>
              <a:buChar char="●"/>
            </a:pPr>
            <a:r>
              <a:rPr lang="en" sz="1600"/>
              <a:t>Ensure 24 hour solution and load curve is working correctly. Load curve and irradiance curve changes every hour. Calculate total active power from substation and compare to total hourly calculations.</a:t>
            </a:r>
            <a:endParaRPr sz="1600"/>
          </a:p>
          <a:p>
            <a:pPr marL="457200" lvl="0" indent="-330200" algn="l" rtl="0">
              <a:lnSpc>
                <a:spcPct val="113000"/>
              </a:lnSpc>
              <a:spcBef>
                <a:spcPts val="500"/>
              </a:spcBef>
              <a:spcAft>
                <a:spcPts val="500"/>
              </a:spcAft>
              <a:buSzPts val="1600"/>
              <a:buChar char="●"/>
            </a:pPr>
            <a:r>
              <a:rPr lang="en" sz="1600"/>
              <a:t>Calculate losses, tap changes, and voltage violations for base case compared to with PV.</a:t>
            </a:r>
            <a:endParaRPr sz="1600"/>
          </a:p>
        </p:txBody>
      </p:sp>
      <p:sp>
        <p:nvSpPr>
          <p:cNvPr id="324" name="Google Shape;324;p33"/>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- 21</a:t>
            </a:r>
            <a:endParaRPr>
              <a:solidFill>
                <a:schemeClr val="accent3"/>
              </a:solidFill>
              <a:latin typeface="Verdana"/>
              <a:ea typeface="Verdana"/>
              <a:cs typeface="Verdana"/>
              <a:sym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 Results</a:t>
            </a:r>
            <a:endParaRPr/>
          </a:p>
        </p:txBody>
      </p:sp>
      <p:sp>
        <p:nvSpPr>
          <p:cNvPr id="330" name="Google Shape;330;p34"/>
          <p:cNvSpPr txBox="1">
            <a:spLocks noGrp="1"/>
          </p:cNvSpPr>
          <p:nvPr>
            <p:ph type="body" idx="1"/>
          </p:nvPr>
        </p:nvSpPr>
        <p:spPr>
          <a:xfrm>
            <a:off x="1043500" y="1307850"/>
            <a:ext cx="7719000" cy="2911200"/>
          </a:xfrm>
          <a:prstGeom prst="rect">
            <a:avLst/>
          </a:prstGeom>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SzPts val="1600"/>
              <a:buChar char="●"/>
            </a:pPr>
            <a:r>
              <a:rPr lang="en" sz="1600"/>
              <a:t>Results of testing and research showed that correct results were being received from the simulations.</a:t>
            </a:r>
            <a:endParaRPr sz="1600"/>
          </a:p>
          <a:p>
            <a:pPr marL="457200" lvl="0" indent="-330200" algn="l" rtl="0">
              <a:lnSpc>
                <a:spcPct val="115000"/>
              </a:lnSpc>
              <a:spcBef>
                <a:spcPts val="500"/>
              </a:spcBef>
              <a:spcAft>
                <a:spcPts val="0"/>
              </a:spcAft>
              <a:buSzPts val="1600"/>
              <a:buChar char="●"/>
            </a:pPr>
            <a:r>
              <a:rPr lang="en" sz="1600"/>
              <a:t>Impact of changing load curve and PV power showed through instances where majority of voltage violations and regulator tap changes would be seen.</a:t>
            </a:r>
            <a:endParaRPr sz="1600"/>
          </a:p>
          <a:p>
            <a:pPr marL="457200" lvl="0" indent="-330200" algn="l" rtl="0">
              <a:lnSpc>
                <a:spcPct val="115000"/>
              </a:lnSpc>
              <a:spcBef>
                <a:spcPts val="500"/>
              </a:spcBef>
              <a:spcAft>
                <a:spcPts val="0"/>
              </a:spcAft>
              <a:buSzPts val="1600"/>
              <a:buChar char="●"/>
            </a:pPr>
            <a:r>
              <a:rPr lang="en" sz="1600"/>
              <a:t>Use of capacitors and smart inverters had expected results.</a:t>
            </a:r>
            <a:endParaRPr sz="1600"/>
          </a:p>
          <a:p>
            <a:pPr marL="457200" lvl="0" indent="-330200" algn="l" rtl="0">
              <a:lnSpc>
                <a:spcPct val="115000"/>
              </a:lnSpc>
              <a:spcBef>
                <a:spcPts val="500"/>
              </a:spcBef>
              <a:spcAft>
                <a:spcPts val="500"/>
              </a:spcAft>
              <a:buSzPts val="1600"/>
              <a:buChar char="●"/>
            </a:pPr>
            <a:r>
              <a:rPr lang="en" sz="1600"/>
              <a:t>Different locations of PV systems correlated with previous studies on IEEE’s 34 node system.</a:t>
            </a:r>
            <a:endParaRPr sz="1600"/>
          </a:p>
        </p:txBody>
      </p:sp>
      <p:sp>
        <p:nvSpPr>
          <p:cNvPr id="331" name="Google Shape;331;p34"/>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- 22</a:t>
            </a:r>
            <a:endParaRPr>
              <a:solidFill>
                <a:schemeClr val="accent3"/>
              </a:solidFill>
              <a:latin typeface="Verdana"/>
              <a:ea typeface="Verdana"/>
              <a:cs typeface="Verdana"/>
              <a:sym typeface="Verdan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Semester 1 Schedule</a:t>
            </a:r>
            <a:endParaRPr/>
          </a:p>
        </p:txBody>
      </p:sp>
      <p:sp>
        <p:nvSpPr>
          <p:cNvPr id="337" name="Google Shape;337;p35"/>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- 23</a:t>
            </a:r>
            <a:endParaRPr>
              <a:solidFill>
                <a:schemeClr val="accent3"/>
              </a:solidFill>
              <a:latin typeface="Verdana"/>
              <a:ea typeface="Verdana"/>
              <a:cs typeface="Verdana"/>
              <a:sym typeface="Verdana"/>
            </a:endParaRPr>
          </a:p>
        </p:txBody>
      </p:sp>
      <p:pic>
        <p:nvPicPr>
          <p:cNvPr id="338" name="Google Shape;338;p35"/>
          <p:cNvPicPr preferRelativeResize="0"/>
          <p:nvPr/>
        </p:nvPicPr>
        <p:blipFill>
          <a:blip r:embed="rId3">
            <a:alphaModFix/>
          </a:blip>
          <a:stretch>
            <a:fillRect/>
          </a:stretch>
        </p:blipFill>
        <p:spPr>
          <a:xfrm>
            <a:off x="152400" y="1307850"/>
            <a:ext cx="8839199" cy="3230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Semester 2 Schedule</a:t>
            </a:r>
            <a:endParaRPr/>
          </a:p>
        </p:txBody>
      </p:sp>
      <p:sp>
        <p:nvSpPr>
          <p:cNvPr id="344" name="Google Shape;344;p36"/>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- 24</a:t>
            </a:r>
            <a:endParaRPr>
              <a:solidFill>
                <a:schemeClr val="accent3"/>
              </a:solidFill>
              <a:latin typeface="Verdana"/>
              <a:ea typeface="Verdana"/>
              <a:cs typeface="Verdana"/>
              <a:sym typeface="Verdana"/>
            </a:endParaRPr>
          </a:p>
        </p:txBody>
      </p:sp>
      <p:pic>
        <p:nvPicPr>
          <p:cNvPr id="345" name="Google Shape;345;p36"/>
          <p:cNvPicPr preferRelativeResize="0"/>
          <p:nvPr/>
        </p:nvPicPr>
        <p:blipFill>
          <a:blip r:embed="rId3">
            <a:alphaModFix/>
          </a:blip>
          <a:stretch>
            <a:fillRect/>
          </a:stretch>
        </p:blipFill>
        <p:spPr>
          <a:xfrm>
            <a:off x="152400" y="1307850"/>
            <a:ext cx="8839199" cy="32302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Conclusion</a:t>
            </a:r>
            <a:endParaRPr/>
          </a:p>
        </p:txBody>
      </p:sp>
      <p:sp>
        <p:nvSpPr>
          <p:cNvPr id="351" name="Google Shape;351;p37"/>
          <p:cNvSpPr txBox="1">
            <a:spLocks noGrp="1"/>
          </p:cNvSpPr>
          <p:nvPr>
            <p:ph type="body" idx="1"/>
          </p:nvPr>
        </p:nvSpPr>
        <p:spPr>
          <a:xfrm>
            <a:off x="1043500" y="1307850"/>
            <a:ext cx="7719000" cy="2911200"/>
          </a:xfrm>
          <a:prstGeom prst="rect">
            <a:avLst/>
          </a:prstGeom>
        </p:spPr>
        <p:txBody>
          <a:bodyPr spcFirstLastPara="1" wrap="square" lIns="91425" tIns="91425" rIns="91425" bIns="91425" anchor="t" anchorCtr="0">
            <a:noAutofit/>
          </a:bodyPr>
          <a:lstStyle/>
          <a:p>
            <a:pPr marL="457200" lvl="0" indent="-342900" algn="l" rtl="0">
              <a:lnSpc>
                <a:spcPct val="114000"/>
              </a:lnSpc>
              <a:spcBef>
                <a:spcPts val="0"/>
              </a:spcBef>
              <a:spcAft>
                <a:spcPts val="0"/>
              </a:spcAft>
              <a:buSzPts val="1800"/>
              <a:buChar char="●"/>
            </a:pPr>
            <a:r>
              <a:rPr lang="en"/>
              <a:t>Our results coincided with a lot of research that has been done into high PV penetration.</a:t>
            </a:r>
            <a:endParaRPr/>
          </a:p>
          <a:p>
            <a:pPr marL="457200" lvl="0" indent="-342900" algn="l" rtl="0">
              <a:lnSpc>
                <a:spcPct val="114000"/>
              </a:lnSpc>
              <a:spcBef>
                <a:spcPts val="500"/>
              </a:spcBef>
              <a:spcAft>
                <a:spcPts val="0"/>
              </a:spcAft>
              <a:buSzPts val="1800"/>
              <a:buChar char="●"/>
            </a:pPr>
            <a:r>
              <a:rPr lang="en"/>
              <a:t>Useful for Alliant with their specific system that they had us simulate.</a:t>
            </a:r>
            <a:endParaRPr/>
          </a:p>
          <a:p>
            <a:pPr marL="457200" lvl="0" indent="-342900" algn="l" rtl="0">
              <a:lnSpc>
                <a:spcPct val="114000"/>
              </a:lnSpc>
              <a:spcBef>
                <a:spcPts val="500"/>
              </a:spcBef>
              <a:spcAft>
                <a:spcPts val="0"/>
              </a:spcAft>
              <a:buSzPts val="1800"/>
              <a:buChar char="●"/>
            </a:pPr>
            <a:r>
              <a:rPr lang="en"/>
              <a:t>This project can be built on by future senior design teams.</a:t>
            </a:r>
            <a:endParaRPr/>
          </a:p>
          <a:p>
            <a:pPr marL="914400" lvl="1" indent="-342900" algn="l" rtl="0">
              <a:lnSpc>
                <a:spcPct val="114000"/>
              </a:lnSpc>
              <a:spcBef>
                <a:spcPts val="500"/>
              </a:spcBef>
              <a:spcAft>
                <a:spcPts val="0"/>
              </a:spcAft>
              <a:buSzPts val="1800"/>
              <a:buChar char="○"/>
            </a:pPr>
            <a:r>
              <a:rPr lang="en"/>
              <a:t>Look into providing a loadshape for each loads.</a:t>
            </a:r>
            <a:endParaRPr/>
          </a:p>
          <a:p>
            <a:pPr marL="914400" lvl="1" indent="-342900" algn="l" rtl="0">
              <a:lnSpc>
                <a:spcPct val="114000"/>
              </a:lnSpc>
              <a:spcBef>
                <a:spcPts val="500"/>
              </a:spcBef>
              <a:spcAft>
                <a:spcPts val="0"/>
              </a:spcAft>
              <a:buSzPts val="1800"/>
              <a:buChar char="○"/>
            </a:pPr>
            <a:r>
              <a:rPr lang="en"/>
              <a:t>Simulate more with different weather and seasons.</a:t>
            </a:r>
            <a:endParaRPr/>
          </a:p>
          <a:p>
            <a:pPr marL="457200" lvl="0" indent="-342900" algn="l" rtl="0">
              <a:lnSpc>
                <a:spcPct val="114000"/>
              </a:lnSpc>
              <a:spcBef>
                <a:spcPts val="500"/>
              </a:spcBef>
              <a:spcAft>
                <a:spcPts val="500"/>
              </a:spcAft>
              <a:buSzPts val="1800"/>
              <a:buChar char="●"/>
            </a:pPr>
            <a:r>
              <a:rPr lang="en"/>
              <a:t>Great learning experience for working with teams for a long-term project.</a:t>
            </a:r>
            <a:endParaRPr/>
          </a:p>
        </p:txBody>
      </p:sp>
      <p:sp>
        <p:nvSpPr>
          <p:cNvPr id="352" name="Google Shape;352;p37"/>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- 25</a:t>
            </a:r>
            <a:endParaRPr>
              <a:solidFill>
                <a:schemeClr val="accent3"/>
              </a:solidFill>
              <a:latin typeface="Verdana"/>
              <a:ea typeface="Verdana"/>
              <a:cs typeface="Verdana"/>
              <a:sym typeface="Verdan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3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Questions?</a:t>
            </a:r>
            <a:endParaRPr/>
          </a:p>
        </p:txBody>
      </p:sp>
      <p:sp>
        <p:nvSpPr>
          <p:cNvPr id="358" name="Google Shape;358;p38"/>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- 26</a:t>
            </a:r>
            <a:endParaRPr>
              <a:solidFill>
                <a:schemeClr val="accent3"/>
              </a:solidFill>
              <a:latin typeface="Verdana"/>
              <a:ea typeface="Verdana"/>
              <a:cs typeface="Verdana"/>
              <a:sym typeface="Verdana"/>
            </a:endParaRPr>
          </a:p>
        </p:txBody>
      </p:sp>
      <p:pic>
        <p:nvPicPr>
          <p:cNvPr id="359" name="Google Shape;359;p38"/>
          <p:cNvPicPr preferRelativeResize="0"/>
          <p:nvPr/>
        </p:nvPicPr>
        <p:blipFill>
          <a:blip r:embed="rId3">
            <a:alphaModFix/>
          </a:blip>
          <a:stretch>
            <a:fillRect/>
          </a:stretch>
        </p:blipFill>
        <p:spPr>
          <a:xfrm>
            <a:off x="1555449" y="1069775"/>
            <a:ext cx="6033125" cy="3519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365" name="Google Shape;365;p39"/>
          <p:cNvSpPr txBox="1">
            <a:spLocks noGrp="1"/>
          </p:cNvSpPr>
          <p:nvPr>
            <p:ph type="body" idx="1"/>
          </p:nvPr>
        </p:nvSpPr>
        <p:spPr>
          <a:xfrm>
            <a:off x="1043500" y="1307850"/>
            <a:ext cx="7719000" cy="2911200"/>
          </a:xfrm>
          <a:prstGeom prst="rect">
            <a:avLst/>
          </a:prstGeom>
          <a:solidFill>
            <a:schemeClr val="dk1"/>
          </a:solidFill>
        </p:spPr>
        <p:txBody>
          <a:bodyPr spcFirstLastPara="1" wrap="square" lIns="91425" tIns="91425" rIns="91425" bIns="91425" anchor="t" anchorCtr="0">
            <a:noAutofit/>
          </a:bodyPr>
          <a:lstStyle/>
          <a:p>
            <a:pPr marL="457200" lvl="0" indent="-330200" algn="l" rtl="0">
              <a:lnSpc>
                <a:spcPct val="110000"/>
              </a:lnSpc>
              <a:spcBef>
                <a:spcPts val="600"/>
              </a:spcBef>
              <a:spcAft>
                <a:spcPts val="0"/>
              </a:spcAft>
              <a:buSzPts val="1600"/>
              <a:buChar char="●"/>
            </a:pPr>
            <a:r>
              <a:rPr lang="en" sz="1200"/>
              <a:t>“Confronting the Duck Curve: How to Address over-Generation of Solar Energy.” </a:t>
            </a:r>
            <a:endParaRPr sz="1200"/>
          </a:p>
          <a:p>
            <a:pPr marL="457200" lvl="0" indent="228600" algn="l" rtl="0">
              <a:lnSpc>
                <a:spcPct val="110000"/>
              </a:lnSpc>
              <a:spcBef>
                <a:spcPts val="1000"/>
              </a:spcBef>
              <a:spcAft>
                <a:spcPts val="0"/>
              </a:spcAft>
              <a:buNone/>
            </a:pPr>
            <a:r>
              <a:rPr lang="en" sz="1200" i="1"/>
              <a:t>Office of Energy Efficiency and Renewable Energy</a:t>
            </a:r>
            <a:r>
              <a:rPr lang="en" sz="1200"/>
              <a:t>, </a:t>
            </a:r>
            <a:endParaRPr sz="1200"/>
          </a:p>
          <a:p>
            <a:pPr marL="914400" lvl="0" indent="-228600" algn="l" rtl="0">
              <a:lnSpc>
                <a:spcPct val="110000"/>
              </a:lnSpc>
              <a:spcBef>
                <a:spcPts val="1000"/>
              </a:spcBef>
              <a:spcAft>
                <a:spcPts val="0"/>
              </a:spcAft>
              <a:buNone/>
            </a:pPr>
            <a:r>
              <a:rPr lang="en" sz="1200" u="sng">
                <a:solidFill>
                  <a:schemeClr val="hlink"/>
                </a:solidFill>
                <a:hlinkClick r:id="rId3"/>
              </a:rPr>
              <a:t>www.energy.gov/eere/articles/confronting-duck-curve-how-address-over-generation-</a:t>
            </a:r>
            <a:endParaRPr/>
          </a:p>
          <a:p>
            <a:pPr marL="914400" lvl="0" indent="-228600" algn="l" rtl="0">
              <a:lnSpc>
                <a:spcPct val="110000"/>
              </a:lnSpc>
              <a:spcBef>
                <a:spcPts val="1000"/>
              </a:spcBef>
              <a:spcAft>
                <a:spcPts val="0"/>
              </a:spcAft>
              <a:buNone/>
            </a:pPr>
            <a:r>
              <a:rPr lang="en" sz="1200" u="sng">
                <a:solidFill>
                  <a:schemeClr val="hlink"/>
                </a:solidFill>
                <a:hlinkClick r:id="rId3"/>
              </a:rPr>
              <a:t>solar-energy</a:t>
            </a:r>
            <a:r>
              <a:rPr lang="en" sz="1200"/>
              <a:t>.</a:t>
            </a:r>
            <a:endParaRPr sz="1200"/>
          </a:p>
          <a:p>
            <a:pPr marL="457200" lvl="0" indent="-304800" algn="l" rtl="0">
              <a:lnSpc>
                <a:spcPct val="110000"/>
              </a:lnSpc>
              <a:spcBef>
                <a:spcPts val="1000"/>
              </a:spcBef>
              <a:spcAft>
                <a:spcPts val="0"/>
              </a:spcAft>
              <a:buSzPts val="1200"/>
              <a:buChar char="●"/>
            </a:pPr>
            <a:r>
              <a:rPr lang="en" sz="1200"/>
              <a:t>Distribution System Analysis Subcommittee. (1992). IEEE 34 Node Test Feeder. 1-16.</a:t>
            </a:r>
            <a:endParaRPr sz="1200"/>
          </a:p>
          <a:p>
            <a:pPr marL="457200" lvl="0" indent="-304800" algn="l" rtl="0">
              <a:lnSpc>
                <a:spcPct val="110000"/>
              </a:lnSpc>
              <a:spcBef>
                <a:spcPts val="1000"/>
              </a:spcBef>
              <a:spcAft>
                <a:spcPts val="0"/>
              </a:spcAft>
              <a:buSzPts val="1200"/>
              <a:buChar char="●"/>
            </a:pPr>
            <a:r>
              <a:rPr lang="en" sz="1200">
                <a:highlight>
                  <a:schemeClr val="dk1"/>
                </a:highlight>
              </a:rPr>
              <a:t>Aggarwal, V. (2019, April 24). Solar Panel Efficiency: What Panels Are Most Efficient? </a:t>
            </a:r>
            <a:endParaRPr sz="1200">
              <a:highlight>
                <a:schemeClr val="dk1"/>
              </a:highlight>
            </a:endParaRPr>
          </a:p>
          <a:p>
            <a:pPr marL="457200" lvl="0" indent="228600" algn="l" rtl="0">
              <a:lnSpc>
                <a:spcPct val="110000"/>
              </a:lnSpc>
              <a:spcBef>
                <a:spcPts val="1000"/>
              </a:spcBef>
              <a:spcAft>
                <a:spcPts val="0"/>
              </a:spcAft>
              <a:buNone/>
            </a:pPr>
            <a:r>
              <a:rPr lang="en" sz="1200">
                <a:highlight>
                  <a:schemeClr val="dk1"/>
                </a:highlight>
              </a:rPr>
              <a:t>EnergySage. Retrieved April 29, 2019, from </a:t>
            </a:r>
            <a:endParaRPr sz="1200">
              <a:highlight>
                <a:schemeClr val="dk1"/>
              </a:highlight>
            </a:endParaRPr>
          </a:p>
          <a:p>
            <a:pPr marL="457200" lvl="0" indent="228600" algn="l" rtl="0">
              <a:lnSpc>
                <a:spcPct val="110000"/>
              </a:lnSpc>
              <a:spcBef>
                <a:spcPts val="1000"/>
              </a:spcBef>
              <a:spcAft>
                <a:spcPts val="1000"/>
              </a:spcAft>
              <a:buNone/>
            </a:pPr>
            <a:r>
              <a:rPr lang="en" sz="1200">
                <a:highlight>
                  <a:schemeClr val="dk1"/>
                </a:highlight>
              </a:rPr>
              <a:t>https://news.energysage.com/what-are-the-most-efficient-solar-panels-on-the-market/</a:t>
            </a:r>
            <a:endParaRPr sz="1200">
              <a:highlight>
                <a:schemeClr val="dk1"/>
              </a:highlight>
            </a:endParaRPr>
          </a:p>
        </p:txBody>
      </p:sp>
      <p:sp>
        <p:nvSpPr>
          <p:cNvPr id="366" name="Google Shape;366;p39"/>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- 27</a:t>
            </a:r>
            <a:endParaRPr>
              <a:solidFill>
                <a:schemeClr val="accent3"/>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Problem Statement</a:t>
            </a:r>
            <a:endParaRPr/>
          </a:p>
        </p:txBody>
      </p:sp>
      <p:sp>
        <p:nvSpPr>
          <p:cNvPr id="156" name="Google Shape;156;p15"/>
          <p:cNvSpPr txBox="1">
            <a:spLocks noGrp="1"/>
          </p:cNvSpPr>
          <p:nvPr>
            <p:ph type="body" idx="1"/>
          </p:nvPr>
        </p:nvSpPr>
        <p:spPr>
          <a:xfrm>
            <a:off x="957450" y="987550"/>
            <a:ext cx="7719000" cy="2911200"/>
          </a:xfrm>
          <a:prstGeom prst="rect">
            <a:avLst/>
          </a:prstGeom>
        </p:spPr>
        <p:txBody>
          <a:bodyPr spcFirstLastPara="1" wrap="square" lIns="91425" tIns="91425" rIns="91425" bIns="91425" anchor="t" anchorCtr="0">
            <a:noAutofit/>
          </a:bodyPr>
          <a:lstStyle/>
          <a:p>
            <a:pPr marL="457200" lvl="0" indent="-330200" algn="l" rtl="0">
              <a:lnSpc>
                <a:spcPct val="114000"/>
              </a:lnSpc>
              <a:spcBef>
                <a:spcPts val="0"/>
              </a:spcBef>
              <a:spcAft>
                <a:spcPts val="0"/>
              </a:spcAft>
              <a:buSzPts val="1600"/>
              <a:buChar char="●"/>
            </a:pPr>
            <a:r>
              <a:rPr lang="en" sz="1600"/>
              <a:t>The Problem</a:t>
            </a:r>
            <a:endParaRPr sz="1600"/>
          </a:p>
          <a:p>
            <a:pPr marL="914400" lvl="1" indent="-330200" algn="l" rtl="0">
              <a:lnSpc>
                <a:spcPct val="114000"/>
              </a:lnSpc>
              <a:spcBef>
                <a:spcPts val="500"/>
              </a:spcBef>
              <a:spcAft>
                <a:spcPts val="0"/>
              </a:spcAft>
              <a:buSzPts val="1600"/>
              <a:buChar char="○"/>
            </a:pPr>
            <a:r>
              <a:rPr lang="en" sz="1600"/>
              <a:t>Use of solar energy is increasing.</a:t>
            </a:r>
            <a:endParaRPr sz="1600"/>
          </a:p>
          <a:p>
            <a:pPr marL="914400" lvl="1" indent="-330200" algn="l" rtl="0">
              <a:lnSpc>
                <a:spcPct val="114000"/>
              </a:lnSpc>
              <a:spcBef>
                <a:spcPts val="500"/>
              </a:spcBef>
              <a:spcAft>
                <a:spcPts val="0"/>
              </a:spcAft>
              <a:buSzPts val="1600"/>
              <a:buChar char="○"/>
            </a:pPr>
            <a:r>
              <a:rPr lang="en" sz="1600"/>
              <a:t>Variable nature of solar energy causes voltage problems.</a:t>
            </a:r>
            <a:endParaRPr sz="1600"/>
          </a:p>
          <a:p>
            <a:pPr marL="914400" lvl="1" indent="-330200" algn="l" rtl="0">
              <a:lnSpc>
                <a:spcPct val="114000"/>
              </a:lnSpc>
              <a:spcBef>
                <a:spcPts val="500"/>
              </a:spcBef>
              <a:spcAft>
                <a:spcPts val="0"/>
              </a:spcAft>
              <a:buSzPts val="1600"/>
              <a:buChar char="○"/>
            </a:pPr>
            <a:r>
              <a:rPr lang="en" sz="1600"/>
              <a:t>Alliant Energy desires to add more solar energy to their distribution systems.</a:t>
            </a:r>
            <a:endParaRPr sz="1600"/>
          </a:p>
          <a:p>
            <a:pPr marL="457200" lvl="0" indent="-330200" algn="l" rtl="0">
              <a:lnSpc>
                <a:spcPct val="114000"/>
              </a:lnSpc>
              <a:spcBef>
                <a:spcPts val="500"/>
              </a:spcBef>
              <a:spcAft>
                <a:spcPts val="0"/>
              </a:spcAft>
              <a:buSzPts val="1600"/>
              <a:buChar char="●"/>
            </a:pPr>
            <a:r>
              <a:rPr lang="en" sz="1600"/>
              <a:t>Our Solution</a:t>
            </a:r>
            <a:endParaRPr sz="1600"/>
          </a:p>
          <a:p>
            <a:pPr marL="914400" lvl="1" indent="-330200" algn="l" rtl="0">
              <a:lnSpc>
                <a:spcPct val="114000"/>
              </a:lnSpc>
              <a:spcBef>
                <a:spcPts val="500"/>
              </a:spcBef>
              <a:spcAft>
                <a:spcPts val="0"/>
              </a:spcAft>
              <a:buSzPts val="1600"/>
              <a:buChar char="○"/>
            </a:pPr>
            <a:r>
              <a:rPr lang="en" sz="1600"/>
              <a:t>Simulate distribution systems using OpenDSS.</a:t>
            </a:r>
            <a:endParaRPr sz="1600"/>
          </a:p>
          <a:p>
            <a:pPr marL="914400" lvl="1" indent="-330200" algn="l" rtl="0">
              <a:lnSpc>
                <a:spcPct val="114000"/>
              </a:lnSpc>
              <a:spcBef>
                <a:spcPts val="500"/>
              </a:spcBef>
              <a:spcAft>
                <a:spcPts val="0"/>
              </a:spcAft>
              <a:buSzPts val="1600"/>
              <a:buChar char="○"/>
            </a:pPr>
            <a:r>
              <a:rPr lang="en" sz="1600"/>
              <a:t>Add instances of high PV penetration to the systems.</a:t>
            </a:r>
            <a:endParaRPr sz="1600"/>
          </a:p>
          <a:p>
            <a:pPr marL="914400" lvl="1" indent="-330200" algn="l" rtl="0">
              <a:lnSpc>
                <a:spcPct val="114000"/>
              </a:lnSpc>
              <a:spcBef>
                <a:spcPts val="500"/>
              </a:spcBef>
              <a:spcAft>
                <a:spcPts val="0"/>
              </a:spcAft>
              <a:buSzPts val="1600"/>
              <a:buChar char="○"/>
            </a:pPr>
            <a:r>
              <a:rPr lang="en" sz="1600"/>
              <a:t>Note where voltage violations occur and find solutions.</a:t>
            </a:r>
            <a:endParaRPr sz="1600"/>
          </a:p>
          <a:p>
            <a:pPr marL="914400" lvl="1" indent="-330200" algn="l" rtl="0">
              <a:lnSpc>
                <a:spcPct val="114000"/>
              </a:lnSpc>
              <a:spcBef>
                <a:spcPts val="500"/>
              </a:spcBef>
              <a:spcAft>
                <a:spcPts val="500"/>
              </a:spcAft>
              <a:buSzPts val="1600"/>
              <a:buChar char="○"/>
            </a:pPr>
            <a:r>
              <a:rPr lang="en" sz="1600"/>
              <a:t>Provide design explaining solutions and general guidelines for future implementations of solar energy.</a:t>
            </a:r>
            <a:endParaRPr sz="1600"/>
          </a:p>
        </p:txBody>
      </p:sp>
      <p:sp>
        <p:nvSpPr>
          <p:cNvPr id="157" name="Google Shape;157;p15"/>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- 3</a:t>
            </a:r>
            <a:endParaRPr>
              <a:solidFill>
                <a:schemeClr val="accent3"/>
              </a:solidFill>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Conceptual Sketch - California Duck Curve</a:t>
            </a:r>
            <a:endParaRPr/>
          </a:p>
        </p:txBody>
      </p:sp>
      <p:pic>
        <p:nvPicPr>
          <p:cNvPr id="163" name="Google Shape;163;p16"/>
          <p:cNvPicPr preferRelativeResize="0"/>
          <p:nvPr/>
        </p:nvPicPr>
        <p:blipFill>
          <a:blip r:embed="rId3">
            <a:alphaModFix/>
          </a:blip>
          <a:stretch>
            <a:fillRect/>
          </a:stretch>
        </p:blipFill>
        <p:spPr>
          <a:xfrm>
            <a:off x="1859838" y="1077388"/>
            <a:ext cx="5424325" cy="3535725"/>
          </a:xfrm>
          <a:prstGeom prst="rect">
            <a:avLst/>
          </a:prstGeom>
          <a:noFill/>
          <a:ln>
            <a:noFill/>
          </a:ln>
        </p:spPr>
      </p:pic>
      <p:sp>
        <p:nvSpPr>
          <p:cNvPr id="164" name="Google Shape;164;p16"/>
          <p:cNvSpPr txBox="1"/>
          <p:nvPr/>
        </p:nvSpPr>
        <p:spPr>
          <a:xfrm>
            <a:off x="1760850" y="4688150"/>
            <a:ext cx="56223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sz="800">
                <a:solidFill>
                  <a:schemeClr val="accent3"/>
                </a:solidFill>
                <a:latin typeface="Verdana"/>
                <a:ea typeface="Verdana"/>
                <a:cs typeface="Verdana"/>
                <a:sym typeface="Verdana"/>
              </a:rPr>
              <a:t>https://www.energy.gov/eere/articles/confronting-duck-curve-how-address-over-generation-solar-energy</a:t>
            </a:r>
            <a:endParaRPr sz="800">
              <a:solidFill>
                <a:schemeClr val="accent3"/>
              </a:solidFill>
              <a:latin typeface="Verdana"/>
              <a:ea typeface="Verdana"/>
              <a:cs typeface="Verdana"/>
              <a:sym typeface="Verdana"/>
            </a:endParaRPr>
          </a:p>
        </p:txBody>
      </p:sp>
      <p:sp>
        <p:nvSpPr>
          <p:cNvPr id="165" name="Google Shape;165;p16"/>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- 4</a:t>
            </a:r>
            <a:endParaRPr>
              <a:solidFill>
                <a:schemeClr val="accent3"/>
              </a:solidFill>
              <a:latin typeface="Verdana"/>
              <a:ea typeface="Verdana"/>
              <a:cs typeface="Verdana"/>
              <a:sym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Goals</a:t>
            </a:r>
            <a:endParaRPr/>
          </a:p>
        </p:txBody>
      </p:sp>
      <p:sp>
        <p:nvSpPr>
          <p:cNvPr id="171" name="Google Shape;171;p17"/>
          <p:cNvSpPr txBox="1">
            <a:spLocks noGrp="1"/>
          </p:cNvSpPr>
          <p:nvPr>
            <p:ph type="body" idx="1"/>
          </p:nvPr>
        </p:nvSpPr>
        <p:spPr>
          <a:xfrm>
            <a:off x="957450" y="987575"/>
            <a:ext cx="7719000" cy="2911200"/>
          </a:xfrm>
          <a:prstGeom prst="rect">
            <a:avLst/>
          </a:prstGeom>
        </p:spPr>
        <p:txBody>
          <a:bodyPr spcFirstLastPara="1" wrap="square" lIns="91425" tIns="91425" rIns="91425" bIns="91425" anchor="t" anchorCtr="0">
            <a:noAutofit/>
          </a:bodyPr>
          <a:lstStyle/>
          <a:p>
            <a:pPr marL="457200" lvl="0" indent="-330200" algn="l" rtl="0">
              <a:lnSpc>
                <a:spcPct val="113000"/>
              </a:lnSpc>
              <a:spcBef>
                <a:spcPts val="0"/>
              </a:spcBef>
              <a:spcAft>
                <a:spcPts val="0"/>
              </a:spcAft>
              <a:buSzPts val="1600"/>
              <a:buChar char="●"/>
            </a:pPr>
            <a:r>
              <a:rPr lang="en" sz="1600"/>
              <a:t>Simulate the IEEE 34 node test feeder with solar.</a:t>
            </a:r>
            <a:endParaRPr sz="1600"/>
          </a:p>
          <a:p>
            <a:pPr marL="457200" lvl="0" indent="-330200" algn="l" rtl="0">
              <a:lnSpc>
                <a:spcPct val="113000"/>
              </a:lnSpc>
              <a:spcBef>
                <a:spcPts val="500"/>
              </a:spcBef>
              <a:spcAft>
                <a:spcPts val="0"/>
              </a:spcAft>
              <a:buSzPts val="1600"/>
              <a:buChar char="●"/>
            </a:pPr>
            <a:r>
              <a:rPr lang="en" sz="1600"/>
              <a:t>Simulate 500+ node Alliant Energy distribution system with added instances of solar energy.</a:t>
            </a:r>
            <a:endParaRPr sz="1600"/>
          </a:p>
          <a:p>
            <a:pPr marL="457200" lvl="0" indent="-330200" algn="l" rtl="0">
              <a:lnSpc>
                <a:spcPct val="113000"/>
              </a:lnSpc>
              <a:spcBef>
                <a:spcPts val="500"/>
              </a:spcBef>
              <a:spcAft>
                <a:spcPts val="0"/>
              </a:spcAft>
              <a:buSzPts val="1600"/>
              <a:buChar char="●"/>
            </a:pPr>
            <a:r>
              <a:rPr lang="en" sz="1600"/>
              <a:t>Find solutions to keep voltages between 0.95 and 1.05 per unit for the IEEE 34 system, and 0.985 and 1.05 for the Alliant system.</a:t>
            </a:r>
            <a:endParaRPr sz="1600"/>
          </a:p>
          <a:p>
            <a:pPr marL="457200" lvl="0" indent="-330200" algn="l" rtl="0">
              <a:lnSpc>
                <a:spcPct val="113000"/>
              </a:lnSpc>
              <a:spcBef>
                <a:spcPts val="500"/>
              </a:spcBef>
              <a:spcAft>
                <a:spcPts val="0"/>
              </a:spcAft>
              <a:buSzPts val="1600"/>
              <a:buChar char="●"/>
            </a:pPr>
            <a:r>
              <a:rPr lang="en" sz="1600"/>
              <a:t>Find solutions that keep the amount of tap changes of the voltage regulators relatively low in the interest of extending the life of the voltage regulators.</a:t>
            </a:r>
            <a:endParaRPr sz="1600"/>
          </a:p>
          <a:p>
            <a:pPr marL="457200" lvl="0" indent="-330200" algn="l" rtl="0">
              <a:lnSpc>
                <a:spcPct val="113000"/>
              </a:lnSpc>
              <a:spcBef>
                <a:spcPts val="500"/>
              </a:spcBef>
              <a:spcAft>
                <a:spcPts val="500"/>
              </a:spcAft>
              <a:buSzPts val="1600"/>
              <a:buChar char="●"/>
            </a:pPr>
            <a:r>
              <a:rPr lang="en" sz="1600"/>
              <a:t>Design generalized solutions for adding solar energy to a system such as location of the solar and utilizing smart inverters, and adding capacitors in certain areas.</a:t>
            </a:r>
            <a:endParaRPr sz="1600"/>
          </a:p>
        </p:txBody>
      </p:sp>
      <p:sp>
        <p:nvSpPr>
          <p:cNvPr id="172" name="Google Shape;172;p17"/>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- 5</a:t>
            </a:r>
            <a:endParaRPr>
              <a:solidFill>
                <a:schemeClr val="accent3"/>
              </a:solidFill>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Deliverables</a:t>
            </a:r>
            <a:endParaRPr/>
          </a:p>
        </p:txBody>
      </p:sp>
      <p:sp>
        <p:nvSpPr>
          <p:cNvPr id="178" name="Google Shape;178;p18"/>
          <p:cNvSpPr txBox="1">
            <a:spLocks noGrp="1"/>
          </p:cNvSpPr>
          <p:nvPr>
            <p:ph type="body" idx="1"/>
          </p:nvPr>
        </p:nvSpPr>
        <p:spPr>
          <a:xfrm>
            <a:off x="957450" y="1116150"/>
            <a:ext cx="7719000" cy="2911200"/>
          </a:xfrm>
          <a:prstGeom prst="rect">
            <a:avLst/>
          </a:prstGeom>
        </p:spPr>
        <p:txBody>
          <a:bodyPr spcFirstLastPara="1" wrap="square" lIns="91425" tIns="91425" rIns="91425" bIns="91425" anchor="t" anchorCtr="0">
            <a:noAutofit/>
          </a:bodyPr>
          <a:lstStyle/>
          <a:p>
            <a:pPr marL="457200" lvl="0" indent="-330200" algn="l" rtl="0">
              <a:lnSpc>
                <a:spcPct val="114000"/>
              </a:lnSpc>
              <a:spcBef>
                <a:spcPts val="0"/>
              </a:spcBef>
              <a:spcAft>
                <a:spcPts val="0"/>
              </a:spcAft>
              <a:buSzPts val="1600"/>
              <a:buChar char="●"/>
            </a:pPr>
            <a:r>
              <a:rPr lang="en" sz="1600"/>
              <a:t>Voltage profiles and other relevant plots of simulations without added solar, with residential solar added, and with community solar added.</a:t>
            </a:r>
            <a:endParaRPr sz="1600"/>
          </a:p>
          <a:p>
            <a:pPr marL="457200" lvl="0" indent="-330200" algn="l" rtl="0">
              <a:lnSpc>
                <a:spcPct val="114000"/>
              </a:lnSpc>
              <a:spcBef>
                <a:spcPts val="500"/>
              </a:spcBef>
              <a:spcAft>
                <a:spcPts val="0"/>
              </a:spcAft>
              <a:buSzPts val="1600"/>
              <a:buChar char="●"/>
            </a:pPr>
            <a:r>
              <a:rPr lang="en" sz="1600"/>
              <a:t>Detailed comparison of community vs. residential solar energy being added to the system.</a:t>
            </a:r>
            <a:endParaRPr sz="1600"/>
          </a:p>
          <a:p>
            <a:pPr marL="457200" lvl="0" indent="-330200" algn="l" rtl="0">
              <a:lnSpc>
                <a:spcPct val="114000"/>
              </a:lnSpc>
              <a:spcBef>
                <a:spcPts val="500"/>
              </a:spcBef>
              <a:spcAft>
                <a:spcPts val="0"/>
              </a:spcAft>
              <a:buSzPts val="1600"/>
              <a:buChar char="●"/>
            </a:pPr>
            <a:r>
              <a:rPr lang="en" sz="1600"/>
              <a:t>Data showing the decrease of voltage violations and regulator tap changes after creating solutions to problems that arise after adding solar to a system.</a:t>
            </a:r>
            <a:endParaRPr sz="1600"/>
          </a:p>
          <a:p>
            <a:pPr marL="457200" lvl="0" indent="-330200" algn="l" rtl="0">
              <a:lnSpc>
                <a:spcPct val="114000"/>
              </a:lnSpc>
              <a:spcBef>
                <a:spcPts val="500"/>
              </a:spcBef>
              <a:spcAft>
                <a:spcPts val="500"/>
              </a:spcAft>
              <a:buSzPts val="1600"/>
              <a:buChar char="●"/>
            </a:pPr>
            <a:r>
              <a:rPr lang="en" sz="1600"/>
              <a:t>Details of potential, future modifications to Alliant Energy’s distribution system as deterrents to voltage violations that can occur with the addition of solar.</a:t>
            </a:r>
            <a:endParaRPr sz="1600"/>
          </a:p>
        </p:txBody>
      </p:sp>
      <p:sp>
        <p:nvSpPr>
          <p:cNvPr id="179" name="Google Shape;179;p18"/>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- 6</a:t>
            </a:r>
            <a:endParaRPr>
              <a:solidFill>
                <a:schemeClr val="accent3"/>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Functional Requirements</a:t>
            </a:r>
            <a:endParaRPr/>
          </a:p>
        </p:txBody>
      </p:sp>
      <p:sp>
        <p:nvSpPr>
          <p:cNvPr id="185" name="Google Shape;185;p19"/>
          <p:cNvSpPr txBox="1">
            <a:spLocks noGrp="1"/>
          </p:cNvSpPr>
          <p:nvPr>
            <p:ph type="body" idx="1"/>
          </p:nvPr>
        </p:nvSpPr>
        <p:spPr>
          <a:xfrm>
            <a:off x="957450" y="1116150"/>
            <a:ext cx="7769100" cy="2911200"/>
          </a:xfrm>
          <a:prstGeom prst="rect">
            <a:avLst/>
          </a:prstGeom>
        </p:spPr>
        <p:txBody>
          <a:bodyPr spcFirstLastPara="1" wrap="square" lIns="91425" tIns="91425" rIns="91425" bIns="91425" anchor="t" anchorCtr="0">
            <a:noAutofit/>
          </a:bodyPr>
          <a:lstStyle/>
          <a:p>
            <a:pPr marL="457200" lvl="0" indent="-330200" algn="l" rtl="0">
              <a:lnSpc>
                <a:spcPct val="114000"/>
              </a:lnSpc>
              <a:spcBef>
                <a:spcPts val="0"/>
              </a:spcBef>
              <a:spcAft>
                <a:spcPts val="0"/>
              </a:spcAft>
              <a:buSzPts val="1600"/>
              <a:buChar char="●"/>
            </a:pPr>
            <a:r>
              <a:rPr lang="en" sz="1600"/>
              <a:t>Implement the IEEE 34 Node system and Alliant system in OpenDSS.</a:t>
            </a:r>
            <a:endParaRPr sz="1600"/>
          </a:p>
          <a:p>
            <a:pPr marL="914400" lvl="1" indent="-330200" algn="l" rtl="0">
              <a:lnSpc>
                <a:spcPct val="114000"/>
              </a:lnSpc>
              <a:spcBef>
                <a:spcPts val="500"/>
              </a:spcBef>
              <a:spcAft>
                <a:spcPts val="0"/>
              </a:spcAft>
              <a:buSzPts val="1600"/>
              <a:buChar char="○"/>
            </a:pPr>
            <a:r>
              <a:rPr lang="en" sz="1600"/>
              <a:t>Load profiles, 24 hour simulation, monitors to track voltage profiles, tap changes, voltage violations, and substation power.</a:t>
            </a:r>
            <a:endParaRPr sz="1600"/>
          </a:p>
          <a:p>
            <a:pPr marL="457200" lvl="0" indent="-330200" algn="l" rtl="0">
              <a:lnSpc>
                <a:spcPct val="114000"/>
              </a:lnSpc>
              <a:spcBef>
                <a:spcPts val="500"/>
              </a:spcBef>
              <a:spcAft>
                <a:spcPts val="0"/>
              </a:spcAft>
              <a:buSzPts val="1600"/>
              <a:buChar char="●"/>
            </a:pPr>
            <a:r>
              <a:rPr lang="en" sz="1600"/>
              <a:t>Add instances of high PV penetration to the distribution systems.</a:t>
            </a:r>
            <a:endParaRPr sz="1600"/>
          </a:p>
          <a:p>
            <a:pPr marL="914400" lvl="1" indent="-330200" algn="l" rtl="0">
              <a:lnSpc>
                <a:spcPct val="114000"/>
              </a:lnSpc>
              <a:spcBef>
                <a:spcPts val="500"/>
              </a:spcBef>
              <a:spcAft>
                <a:spcPts val="0"/>
              </a:spcAft>
              <a:buSzPts val="1600"/>
              <a:buChar char="○"/>
            </a:pPr>
            <a:r>
              <a:rPr lang="en" sz="1600"/>
              <a:t>Add smaller PV systems to certain loads to simulate residential solar, and also separately add a 1 MW community solar farm.</a:t>
            </a:r>
            <a:endParaRPr sz="1600"/>
          </a:p>
          <a:p>
            <a:pPr marL="457200" lvl="0" indent="-330200" algn="l" rtl="0">
              <a:lnSpc>
                <a:spcPct val="114000"/>
              </a:lnSpc>
              <a:spcBef>
                <a:spcPts val="500"/>
              </a:spcBef>
              <a:spcAft>
                <a:spcPts val="0"/>
              </a:spcAft>
              <a:buSzPts val="1600"/>
              <a:buChar char="●"/>
            </a:pPr>
            <a:r>
              <a:rPr lang="en" sz="1600"/>
              <a:t>Design solutions that arise from adding high PV penetration.</a:t>
            </a:r>
            <a:endParaRPr sz="1600"/>
          </a:p>
          <a:p>
            <a:pPr marL="914400" lvl="1" indent="-330200" algn="l" rtl="0">
              <a:lnSpc>
                <a:spcPct val="114000"/>
              </a:lnSpc>
              <a:spcBef>
                <a:spcPts val="500"/>
              </a:spcBef>
              <a:spcAft>
                <a:spcPts val="0"/>
              </a:spcAft>
              <a:buSzPts val="1600"/>
              <a:buChar char="○"/>
            </a:pPr>
            <a:r>
              <a:rPr lang="en" sz="1600"/>
              <a:t>Location of solar, use of inverters, regulators, and capacitors.</a:t>
            </a:r>
            <a:endParaRPr sz="1600"/>
          </a:p>
          <a:p>
            <a:pPr marL="457200" lvl="0" indent="-330200" algn="l" rtl="0">
              <a:lnSpc>
                <a:spcPct val="114000"/>
              </a:lnSpc>
              <a:spcBef>
                <a:spcPts val="500"/>
              </a:spcBef>
              <a:spcAft>
                <a:spcPts val="0"/>
              </a:spcAft>
              <a:buSzPts val="1600"/>
              <a:buChar char="●"/>
            </a:pPr>
            <a:r>
              <a:rPr lang="en" sz="1600"/>
              <a:t>Use MATLAB to count number of tap changes and voltage violations.</a:t>
            </a:r>
            <a:endParaRPr sz="1600"/>
          </a:p>
          <a:p>
            <a:pPr marL="914400" lvl="1" indent="-330200" algn="l" rtl="0">
              <a:lnSpc>
                <a:spcPct val="114000"/>
              </a:lnSpc>
              <a:spcBef>
                <a:spcPts val="500"/>
              </a:spcBef>
              <a:spcAft>
                <a:spcPts val="0"/>
              </a:spcAft>
              <a:buSzPts val="1600"/>
              <a:buChar char="○"/>
            </a:pPr>
            <a:r>
              <a:rPr lang="en" sz="1600"/>
              <a:t>Data from OpenDSS is exported into Excel .csv sheets, and MATLAB code detects and counts tap changes and violations.</a:t>
            </a:r>
            <a:endParaRPr sz="1600"/>
          </a:p>
          <a:p>
            <a:pPr marL="0" lvl="0" indent="0" algn="l" rtl="0">
              <a:lnSpc>
                <a:spcPct val="114000"/>
              </a:lnSpc>
              <a:spcBef>
                <a:spcPts val="500"/>
              </a:spcBef>
              <a:spcAft>
                <a:spcPts val="0"/>
              </a:spcAft>
              <a:buNone/>
            </a:pPr>
            <a:endParaRPr sz="1600"/>
          </a:p>
          <a:p>
            <a:pPr marL="0" lvl="0" indent="0" algn="l" rtl="0">
              <a:lnSpc>
                <a:spcPct val="114000"/>
              </a:lnSpc>
              <a:spcBef>
                <a:spcPts val="500"/>
              </a:spcBef>
              <a:spcAft>
                <a:spcPts val="500"/>
              </a:spcAft>
              <a:buNone/>
            </a:pPr>
            <a:endParaRPr sz="1600"/>
          </a:p>
        </p:txBody>
      </p:sp>
      <p:sp>
        <p:nvSpPr>
          <p:cNvPr id="186" name="Google Shape;186;p19"/>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- 7</a:t>
            </a:r>
            <a:endParaRPr>
              <a:solidFill>
                <a:schemeClr val="accent3"/>
              </a:solidFill>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Use-Case Scenario</a:t>
            </a:r>
            <a:endParaRPr/>
          </a:p>
        </p:txBody>
      </p:sp>
      <p:sp>
        <p:nvSpPr>
          <p:cNvPr id="192" name="Google Shape;192;p20"/>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- 8</a:t>
            </a:r>
            <a:endParaRPr>
              <a:solidFill>
                <a:schemeClr val="accent3"/>
              </a:solidFill>
              <a:latin typeface="Verdana"/>
              <a:ea typeface="Verdana"/>
              <a:cs typeface="Verdana"/>
              <a:sym typeface="Verdana"/>
            </a:endParaRPr>
          </a:p>
        </p:txBody>
      </p:sp>
      <p:pic>
        <p:nvPicPr>
          <p:cNvPr id="193" name="Google Shape;193;p20"/>
          <p:cNvPicPr preferRelativeResize="0"/>
          <p:nvPr/>
        </p:nvPicPr>
        <p:blipFill>
          <a:blip r:embed="rId3">
            <a:alphaModFix/>
          </a:blip>
          <a:stretch>
            <a:fillRect/>
          </a:stretch>
        </p:blipFill>
        <p:spPr>
          <a:xfrm>
            <a:off x="1363301" y="1094951"/>
            <a:ext cx="6417405" cy="3720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Design Plan</a:t>
            </a:r>
            <a:endParaRPr/>
          </a:p>
        </p:txBody>
      </p:sp>
      <p:sp>
        <p:nvSpPr>
          <p:cNvPr id="199" name="Google Shape;199;p21"/>
          <p:cNvSpPr txBox="1">
            <a:spLocks noGrp="1"/>
          </p:cNvSpPr>
          <p:nvPr>
            <p:ph type="body" idx="1"/>
          </p:nvPr>
        </p:nvSpPr>
        <p:spPr>
          <a:xfrm>
            <a:off x="1043500" y="1307850"/>
            <a:ext cx="7719000" cy="2911200"/>
          </a:xfrm>
          <a:prstGeom prst="rect">
            <a:avLst/>
          </a:prstGeom>
        </p:spPr>
        <p:txBody>
          <a:bodyPr spcFirstLastPara="1" wrap="square" lIns="91425" tIns="91425" rIns="91425" bIns="91425" anchor="t" anchorCtr="0">
            <a:noAutofit/>
          </a:bodyPr>
          <a:lstStyle/>
          <a:p>
            <a:pPr marL="457200" lvl="0" indent="-330200" algn="l" rtl="0">
              <a:lnSpc>
                <a:spcPct val="138000"/>
              </a:lnSpc>
              <a:spcBef>
                <a:spcPts val="0"/>
              </a:spcBef>
              <a:spcAft>
                <a:spcPts val="0"/>
              </a:spcAft>
              <a:buSzPts val="1600"/>
              <a:buChar char="●"/>
            </a:pPr>
            <a:r>
              <a:rPr lang="en" sz="1600"/>
              <a:t>Simulate the base system, ensure that all components are working correctly, and analyze the results.</a:t>
            </a:r>
            <a:endParaRPr sz="1600"/>
          </a:p>
          <a:p>
            <a:pPr marL="457200" lvl="0" indent="-330200" algn="l" rtl="0">
              <a:lnSpc>
                <a:spcPct val="138000"/>
              </a:lnSpc>
              <a:spcBef>
                <a:spcPts val="0"/>
              </a:spcBef>
              <a:spcAft>
                <a:spcPts val="0"/>
              </a:spcAft>
              <a:buSzPts val="1600"/>
              <a:buChar char="●"/>
            </a:pPr>
            <a:r>
              <a:rPr lang="en" sz="1600"/>
              <a:t>Document the number of tap changes and voltage violations.</a:t>
            </a:r>
            <a:endParaRPr sz="1600"/>
          </a:p>
          <a:p>
            <a:pPr marL="457200" lvl="0" indent="-330200" algn="l" rtl="0">
              <a:lnSpc>
                <a:spcPct val="138000"/>
              </a:lnSpc>
              <a:spcBef>
                <a:spcPts val="0"/>
              </a:spcBef>
              <a:spcAft>
                <a:spcPts val="0"/>
              </a:spcAft>
              <a:buSzPts val="1600"/>
              <a:buChar char="●"/>
            </a:pPr>
            <a:r>
              <a:rPr lang="en" sz="1600"/>
              <a:t>Based on system analyzation, choose locations for PV systems believed to be significant, and simulate with multiple settings.</a:t>
            </a:r>
            <a:endParaRPr sz="1600"/>
          </a:p>
          <a:p>
            <a:pPr marL="457200" lvl="0" indent="-330200" algn="l" rtl="0">
              <a:lnSpc>
                <a:spcPct val="138000"/>
              </a:lnSpc>
              <a:spcBef>
                <a:spcPts val="0"/>
              </a:spcBef>
              <a:spcAft>
                <a:spcPts val="0"/>
              </a:spcAft>
              <a:buSzPts val="1600"/>
              <a:buChar char="●"/>
            </a:pPr>
            <a:r>
              <a:rPr lang="en" sz="1600"/>
              <a:t>Document the tap changes and voltage violations, and choose another location.</a:t>
            </a:r>
            <a:endParaRPr sz="1600"/>
          </a:p>
          <a:p>
            <a:pPr marL="457200" lvl="0" indent="-330200" algn="l" rtl="0">
              <a:lnSpc>
                <a:spcPct val="138000"/>
              </a:lnSpc>
              <a:spcBef>
                <a:spcPts val="0"/>
              </a:spcBef>
              <a:spcAft>
                <a:spcPts val="0"/>
              </a:spcAft>
              <a:buSzPts val="1600"/>
              <a:buChar char="●"/>
            </a:pPr>
            <a:r>
              <a:rPr lang="en" sz="1600"/>
              <a:t>Continue doing this until an ideal solar location with specified components added to the system is found. </a:t>
            </a:r>
            <a:endParaRPr sz="1600"/>
          </a:p>
        </p:txBody>
      </p:sp>
      <p:sp>
        <p:nvSpPr>
          <p:cNvPr id="200" name="Google Shape;200;p21"/>
          <p:cNvSpPr txBox="1">
            <a:spLocks noGrp="1"/>
          </p:cNvSpPr>
          <p:nvPr>
            <p:ph type="sldNum" idx="12"/>
          </p:nvPr>
        </p:nvSpPr>
        <p:spPr>
          <a:xfrm>
            <a:off x="4140275" y="4815625"/>
            <a:ext cx="50331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3"/>
                </a:solidFill>
                <a:latin typeface="Verdana"/>
                <a:ea typeface="Verdana"/>
                <a:cs typeface="Verdana"/>
                <a:sym typeface="Verdana"/>
              </a:rPr>
              <a:t>sdmay19-46 - Impact of High PV Penetration on Distribution Systems - 9</a:t>
            </a:r>
            <a:endParaRPr>
              <a:solidFill>
                <a:schemeClr val="accent3"/>
              </a:solidFill>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3304</Words>
  <Application>Microsoft Macintosh PowerPoint</Application>
  <PresentationFormat>On-screen Show (16:9)</PresentationFormat>
  <Paragraphs>298</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Montserrat</vt:lpstr>
      <vt:lpstr>Calibri</vt:lpstr>
      <vt:lpstr>Arial</vt:lpstr>
      <vt:lpstr>Verdana</vt:lpstr>
      <vt:lpstr>Lato</vt:lpstr>
      <vt:lpstr>Focus</vt:lpstr>
      <vt:lpstr>Impact of High PV Penetration on Distribution Systems</vt:lpstr>
      <vt:lpstr>Team 46</vt:lpstr>
      <vt:lpstr>Problem Statement</vt:lpstr>
      <vt:lpstr>Conceptual Sketch - California Duck Curve</vt:lpstr>
      <vt:lpstr>Goals</vt:lpstr>
      <vt:lpstr>Deliverables</vt:lpstr>
      <vt:lpstr>Functional Requirements</vt:lpstr>
      <vt:lpstr>Use-Case Scenario</vt:lpstr>
      <vt:lpstr>Design Plan</vt:lpstr>
      <vt:lpstr>Design Diagram</vt:lpstr>
      <vt:lpstr>System Overview - IEEE 34 Node System</vt:lpstr>
      <vt:lpstr>Initial Adjustments to IEEE 34 Node System</vt:lpstr>
      <vt:lpstr>Community Solar</vt:lpstr>
      <vt:lpstr>Community Solar - UPF vs Volt-VAR</vt:lpstr>
      <vt:lpstr>Community Solar - Power Loss</vt:lpstr>
      <vt:lpstr>Residential Solar</vt:lpstr>
      <vt:lpstr>Residential Solar</vt:lpstr>
      <vt:lpstr>Community vs Residential</vt:lpstr>
      <vt:lpstr>Community vs Residential</vt:lpstr>
      <vt:lpstr>Implementation</vt:lpstr>
      <vt:lpstr>Testing</vt:lpstr>
      <vt:lpstr>Testing Results</vt:lpstr>
      <vt:lpstr>Semester 1 Schedule</vt:lpstr>
      <vt:lpstr>Semester 2 Schedule</vt:lpstr>
      <vt:lpstr>Conclusion</vt:lpstr>
      <vt:lpstr>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of High PV Penetration on Distribution Systems</dc:title>
  <cp:lastModifiedBy>Microsoft Office User</cp:lastModifiedBy>
  <cp:revision>1</cp:revision>
  <dcterms:modified xsi:type="dcterms:W3CDTF">2019-05-02T12:20:36Z</dcterms:modified>
</cp:coreProperties>
</file>